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80"/>
  </p:notesMasterIdLst>
  <p:sldIdLst>
    <p:sldId id="256" r:id="rId2"/>
    <p:sldId id="264" r:id="rId3"/>
    <p:sldId id="265" r:id="rId4"/>
    <p:sldId id="341" r:id="rId5"/>
    <p:sldId id="266" r:id="rId6"/>
    <p:sldId id="267" r:id="rId7"/>
    <p:sldId id="268" r:id="rId8"/>
    <p:sldId id="269" r:id="rId9"/>
    <p:sldId id="270" r:id="rId10"/>
    <p:sldId id="271" r:id="rId11"/>
    <p:sldId id="338" r:id="rId12"/>
    <p:sldId id="272" r:id="rId13"/>
    <p:sldId id="273" r:id="rId14"/>
    <p:sldId id="276" r:id="rId15"/>
    <p:sldId id="274" r:id="rId16"/>
    <p:sldId id="275" r:id="rId17"/>
    <p:sldId id="277" r:id="rId18"/>
    <p:sldId id="278" r:id="rId19"/>
    <p:sldId id="279" r:id="rId20"/>
    <p:sldId id="280" r:id="rId21"/>
    <p:sldId id="281" r:id="rId22"/>
    <p:sldId id="282" r:id="rId23"/>
    <p:sldId id="283" r:id="rId24"/>
    <p:sldId id="284" r:id="rId25"/>
    <p:sldId id="285" r:id="rId26"/>
    <p:sldId id="286" r:id="rId27"/>
    <p:sldId id="287" r:id="rId28"/>
    <p:sldId id="289"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7" r:id="rId55"/>
    <p:sldId id="318" r:id="rId56"/>
    <p:sldId id="319" r:id="rId57"/>
    <p:sldId id="320" r:id="rId58"/>
    <p:sldId id="321" r:id="rId59"/>
    <p:sldId id="322" r:id="rId60"/>
    <p:sldId id="323" r:id="rId61"/>
    <p:sldId id="324" r:id="rId62"/>
    <p:sldId id="325" r:id="rId63"/>
    <p:sldId id="326" r:id="rId64"/>
    <p:sldId id="327" r:id="rId65"/>
    <p:sldId id="342" r:id="rId66"/>
    <p:sldId id="328" r:id="rId67"/>
    <p:sldId id="329" r:id="rId68"/>
    <p:sldId id="330" r:id="rId69"/>
    <p:sldId id="331" r:id="rId70"/>
    <p:sldId id="332" r:id="rId71"/>
    <p:sldId id="333" r:id="rId72"/>
    <p:sldId id="334" r:id="rId73"/>
    <p:sldId id="335" r:id="rId74"/>
    <p:sldId id="337" r:id="rId75"/>
    <p:sldId id="290" r:id="rId76"/>
    <p:sldId id="339" r:id="rId77"/>
    <p:sldId id="340" r:id="rId78"/>
    <p:sldId id="258" r:id="rId7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2982" autoAdjust="0"/>
  </p:normalViewPr>
  <p:slideViewPr>
    <p:cSldViewPr snapToGrid="0">
      <p:cViewPr varScale="1">
        <p:scale>
          <a:sx n="63" d="100"/>
          <a:sy n="63" d="100"/>
        </p:scale>
        <p:origin x="6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D28D8C-FD27-4BDD-8E7C-E6F09BC83E82}" type="datetimeFigureOut">
              <a:rPr lang="sv-SE" smtClean="0"/>
              <a:t>2024-03-22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FF2EC0-A9C1-4F0E-9801-3B65DBEC4C3E}" type="slidenum">
              <a:rPr lang="sv-SE" smtClean="0"/>
              <a:t>‹#›</a:t>
            </a:fld>
            <a:endParaRPr lang="sv-SE"/>
          </a:p>
        </p:txBody>
      </p:sp>
    </p:spTree>
    <p:extLst>
      <p:ext uri="{BB962C8B-B14F-4D97-AF65-F5344CB8AC3E}">
        <p14:creationId xmlns:p14="http://schemas.microsoft.com/office/powerpoint/2010/main" val="2062537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fld id="{26FF2EC0-A9C1-4F0E-9801-3B65DBEC4C3E}" type="slidenum">
              <a:rPr lang="sv-SE" smtClean="0"/>
              <a:t>6</a:t>
            </a:fld>
            <a:endParaRPr lang="sv-SE"/>
          </a:p>
        </p:txBody>
      </p:sp>
    </p:spTree>
    <p:extLst>
      <p:ext uri="{BB962C8B-B14F-4D97-AF65-F5344CB8AC3E}">
        <p14:creationId xmlns:p14="http://schemas.microsoft.com/office/powerpoint/2010/main" val="1306177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accent4"/>
                </a:solidFill>
              </a:rPr>
              <a:t>GH det kan inte vara en transport olycka eftersom inget fordon är inblandat. Blir W51 </a:t>
            </a:r>
          </a:p>
          <a:p>
            <a:r>
              <a:rPr lang="en-GB" sz="1200" dirty="0">
                <a:solidFill>
                  <a:schemeClr val="accent4"/>
                </a:solidFill>
              </a:rPr>
              <a:t>Pedestrian injured in transport accident</a:t>
            </a:r>
          </a:p>
          <a:p>
            <a:r>
              <a:rPr lang="en-GB" sz="1200" dirty="0">
                <a:solidFill>
                  <a:schemeClr val="accent4"/>
                </a:solidFill>
              </a:rPr>
              <a:t>(V01-V09) </a:t>
            </a:r>
            <a:r>
              <a:rPr lang="en-GB" sz="1200" dirty="0" err="1">
                <a:solidFill>
                  <a:schemeClr val="accent4"/>
                </a:solidFill>
              </a:rPr>
              <a:t>Excl</a:t>
            </a:r>
            <a:r>
              <a:rPr lang="en-GB" sz="1200" dirty="0">
                <a:solidFill>
                  <a:schemeClr val="accent4"/>
                </a:solidFill>
              </a:rPr>
              <a:t>.:collision of pedestrian (conveyance) with other pedestrian (conveyance) (W51)</a:t>
            </a:r>
            <a:endParaRPr lang="sv-SE" sz="1200" dirty="0">
              <a:solidFill>
                <a:schemeClr val="accent4"/>
              </a:solidFill>
            </a:endParaRPr>
          </a:p>
          <a:p>
            <a:endParaRPr lang="sv-SE" dirty="0"/>
          </a:p>
        </p:txBody>
      </p:sp>
      <p:sp>
        <p:nvSpPr>
          <p:cNvPr id="4" name="Platshållare för bildnummer 3"/>
          <p:cNvSpPr>
            <a:spLocks noGrp="1"/>
          </p:cNvSpPr>
          <p:nvPr>
            <p:ph type="sldNum" sz="quarter" idx="5"/>
          </p:nvPr>
        </p:nvSpPr>
        <p:spPr/>
        <p:txBody>
          <a:bodyPr/>
          <a:lstStyle/>
          <a:p>
            <a:fld id="{26FF2EC0-A9C1-4F0E-9801-3B65DBEC4C3E}" type="slidenum">
              <a:rPr lang="sv-SE" smtClean="0"/>
              <a:t>14</a:t>
            </a:fld>
            <a:endParaRPr lang="sv-SE"/>
          </a:p>
        </p:txBody>
      </p:sp>
    </p:spTree>
    <p:extLst>
      <p:ext uri="{BB962C8B-B14F-4D97-AF65-F5344CB8AC3E}">
        <p14:creationId xmlns:p14="http://schemas.microsoft.com/office/powerpoint/2010/main" val="242915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6FF2EC0-A9C1-4F0E-9801-3B65DBEC4C3E}" type="slidenum">
              <a:rPr lang="sv-SE" smtClean="0"/>
              <a:t>34</a:t>
            </a:fld>
            <a:endParaRPr lang="sv-SE"/>
          </a:p>
        </p:txBody>
      </p:sp>
    </p:spTree>
    <p:extLst>
      <p:ext uri="{BB962C8B-B14F-4D97-AF65-F5344CB8AC3E}">
        <p14:creationId xmlns:p14="http://schemas.microsoft.com/office/powerpoint/2010/main" val="982825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fld id="{26FF2EC0-A9C1-4F0E-9801-3B65DBEC4C3E}" type="slidenum">
              <a:rPr lang="sv-SE" smtClean="0"/>
              <a:t>35</a:t>
            </a:fld>
            <a:endParaRPr lang="sv-SE"/>
          </a:p>
        </p:txBody>
      </p:sp>
    </p:spTree>
    <p:extLst>
      <p:ext uri="{BB962C8B-B14F-4D97-AF65-F5344CB8AC3E}">
        <p14:creationId xmlns:p14="http://schemas.microsoft.com/office/powerpoint/2010/main" val="3592786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fld id="{26FF2EC0-A9C1-4F0E-9801-3B65DBEC4C3E}" type="slidenum">
              <a:rPr lang="sv-SE" smtClean="0"/>
              <a:t>36</a:t>
            </a:fld>
            <a:endParaRPr lang="sv-SE"/>
          </a:p>
        </p:txBody>
      </p:sp>
    </p:spTree>
    <p:extLst>
      <p:ext uri="{BB962C8B-B14F-4D97-AF65-F5344CB8AC3E}">
        <p14:creationId xmlns:p14="http://schemas.microsoft.com/office/powerpoint/2010/main" val="1236530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T</a:t>
            </a:r>
          </a:p>
        </p:txBody>
      </p:sp>
      <p:sp>
        <p:nvSpPr>
          <p:cNvPr id="4" name="Platshållare för bildnummer 3"/>
          <p:cNvSpPr>
            <a:spLocks noGrp="1"/>
          </p:cNvSpPr>
          <p:nvPr>
            <p:ph type="sldNum" sz="quarter" idx="5"/>
          </p:nvPr>
        </p:nvSpPr>
        <p:spPr/>
        <p:txBody>
          <a:bodyPr/>
          <a:lstStyle/>
          <a:p>
            <a:fld id="{26FF2EC0-A9C1-4F0E-9801-3B65DBEC4C3E}" type="slidenum">
              <a:rPr lang="sv-SE" smtClean="0"/>
              <a:t>64</a:t>
            </a:fld>
            <a:endParaRPr lang="sv-SE"/>
          </a:p>
        </p:txBody>
      </p:sp>
    </p:spTree>
    <p:extLst>
      <p:ext uri="{BB962C8B-B14F-4D97-AF65-F5344CB8AC3E}">
        <p14:creationId xmlns:p14="http://schemas.microsoft.com/office/powerpoint/2010/main" val="2009807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Bef>
                <a:spcPts val="0"/>
              </a:spcBef>
            </a:pPr>
            <a:r>
              <a:rPr lang="sv-SE" sz="1200" kern="1200" dirty="0">
                <a:solidFill>
                  <a:srgbClr val="000000"/>
                </a:solidFill>
                <a:latin typeface="+mn-lt"/>
                <a:ea typeface="Calibri" panose="020F0502020204030204" pitchFamily="34" charset="0"/>
                <a:cs typeface="+mn-cs"/>
              </a:rPr>
              <a:t>Patient som genomgått </a:t>
            </a:r>
            <a:r>
              <a:rPr lang="sv-SE" sz="1200" kern="1200" dirty="0" err="1">
                <a:solidFill>
                  <a:srgbClr val="000000"/>
                </a:solidFill>
                <a:latin typeface="+mn-lt"/>
                <a:ea typeface="Calibri" panose="020F0502020204030204" pitchFamily="34" charset="0"/>
                <a:cs typeface="+mn-cs"/>
              </a:rPr>
              <a:t>koronar</a:t>
            </a:r>
            <a:r>
              <a:rPr lang="sv-SE" sz="1200" kern="1200" dirty="0">
                <a:solidFill>
                  <a:srgbClr val="000000"/>
                </a:solidFill>
                <a:latin typeface="+mn-lt"/>
                <a:ea typeface="Calibri" panose="020F0502020204030204" pitchFamily="34" charset="0"/>
                <a:cs typeface="+mn-cs"/>
              </a:rPr>
              <a:t> angiografi i maj och därefter utvecklat ett </a:t>
            </a:r>
            <a:r>
              <a:rPr lang="sv-SE" sz="1200" kern="1200" dirty="0" err="1">
                <a:solidFill>
                  <a:srgbClr val="000000"/>
                </a:solidFill>
                <a:latin typeface="+mn-lt"/>
                <a:ea typeface="Calibri" panose="020F0502020204030204" pitchFamily="34" charset="0"/>
                <a:cs typeface="+mn-cs"/>
              </a:rPr>
              <a:t>pseudoaneurysm</a:t>
            </a:r>
            <a:r>
              <a:rPr lang="sv-SE" sz="1200" kern="1200" dirty="0">
                <a:solidFill>
                  <a:srgbClr val="000000"/>
                </a:solidFill>
                <a:latin typeface="+mn-lt"/>
                <a:ea typeface="Calibri" panose="020F0502020204030204" pitchFamily="34" charset="0"/>
                <a:cs typeface="+mn-cs"/>
              </a:rPr>
              <a:t> på höger sida </a:t>
            </a:r>
            <a:r>
              <a:rPr lang="sv-SE" sz="1200" kern="1200" dirty="0" err="1">
                <a:solidFill>
                  <a:srgbClr val="000000"/>
                </a:solidFill>
                <a:latin typeface="+mn-lt"/>
                <a:ea typeface="Calibri" panose="020F0502020204030204" pitchFamily="34" charset="0"/>
                <a:cs typeface="+mn-cs"/>
              </a:rPr>
              <a:t>radialis</a:t>
            </a:r>
            <a:r>
              <a:rPr lang="sv-SE" sz="1200" kern="1200" dirty="0">
                <a:solidFill>
                  <a:srgbClr val="000000"/>
                </a:solidFill>
                <a:latin typeface="+mn-lt"/>
                <a:ea typeface="Calibri" panose="020F0502020204030204" pitchFamily="34" charset="0"/>
                <a:cs typeface="+mn-cs"/>
              </a:rPr>
              <a:t>. </a:t>
            </a:r>
            <a:r>
              <a:rPr lang="sv-SE" sz="1200" kern="1200" dirty="0" err="1">
                <a:solidFill>
                  <a:srgbClr val="000000"/>
                </a:solidFill>
                <a:latin typeface="+mn-lt"/>
                <a:ea typeface="Calibri" panose="020F0502020204030204" pitchFamily="34" charset="0"/>
                <a:cs typeface="+mn-cs"/>
              </a:rPr>
              <a:t>Pseudoaneurysmet</a:t>
            </a:r>
            <a:r>
              <a:rPr lang="sv-SE" sz="1200" kern="1200" dirty="0">
                <a:solidFill>
                  <a:srgbClr val="000000"/>
                </a:solidFill>
                <a:latin typeface="+mn-lt"/>
                <a:ea typeface="Calibri" panose="020F0502020204030204" pitchFamily="34" charset="0"/>
                <a:cs typeface="+mn-cs"/>
              </a:rPr>
              <a:t> har </a:t>
            </a:r>
            <a:r>
              <a:rPr lang="sv-SE" sz="1200" kern="1200" dirty="0" err="1">
                <a:solidFill>
                  <a:srgbClr val="000000"/>
                </a:solidFill>
                <a:latin typeface="+mn-lt"/>
                <a:ea typeface="Calibri" panose="020F0502020204030204" pitchFamily="34" charset="0"/>
                <a:cs typeface="+mn-cs"/>
              </a:rPr>
              <a:t>ockluderat</a:t>
            </a:r>
            <a:r>
              <a:rPr lang="sv-SE" sz="1200" kern="1200" dirty="0">
                <a:solidFill>
                  <a:srgbClr val="000000"/>
                </a:solidFill>
                <a:latin typeface="+mn-lt"/>
                <a:ea typeface="Calibri" panose="020F0502020204030204" pitchFamily="34" charset="0"/>
                <a:cs typeface="+mn-cs"/>
              </a:rPr>
              <a:t> varför patienten 4 månader senare tas in för ett dagkirurgiskt ingrepp med </a:t>
            </a:r>
            <a:r>
              <a:rPr lang="sv-SE" sz="1200" kern="1200" dirty="0" err="1">
                <a:solidFill>
                  <a:srgbClr val="000000"/>
                </a:solidFill>
                <a:latin typeface="+mn-lt"/>
                <a:ea typeface="Calibri" panose="020F0502020204030204" pitchFamily="34" charset="0"/>
                <a:cs typeface="+mn-cs"/>
              </a:rPr>
              <a:t>ligering</a:t>
            </a:r>
            <a:r>
              <a:rPr lang="sv-SE" sz="1200" kern="1200" dirty="0">
                <a:solidFill>
                  <a:srgbClr val="000000"/>
                </a:solidFill>
                <a:latin typeface="+mn-lt"/>
                <a:ea typeface="Calibri" panose="020F0502020204030204" pitchFamily="34" charset="0"/>
                <a:cs typeface="+mn-cs"/>
              </a:rPr>
              <a:t> av gren samt </a:t>
            </a:r>
            <a:r>
              <a:rPr lang="sv-SE" sz="1200" kern="1200" dirty="0" err="1">
                <a:solidFill>
                  <a:srgbClr val="000000"/>
                </a:solidFill>
                <a:latin typeface="+mn-lt"/>
                <a:ea typeface="Calibri" panose="020F0502020204030204" pitchFamily="34" charset="0"/>
                <a:cs typeface="+mn-cs"/>
              </a:rPr>
              <a:t>exstirpation</a:t>
            </a:r>
            <a:r>
              <a:rPr lang="sv-SE" sz="1200" kern="1200" dirty="0">
                <a:solidFill>
                  <a:srgbClr val="000000"/>
                </a:solidFill>
                <a:latin typeface="+mn-lt"/>
                <a:ea typeface="Calibri" panose="020F0502020204030204" pitchFamily="34" charset="0"/>
                <a:cs typeface="+mn-cs"/>
              </a:rPr>
              <a:t> av </a:t>
            </a:r>
            <a:r>
              <a:rPr lang="sv-SE" sz="1200" kern="1200" dirty="0" err="1">
                <a:solidFill>
                  <a:srgbClr val="000000"/>
                </a:solidFill>
                <a:latin typeface="+mn-lt"/>
                <a:ea typeface="Calibri" panose="020F0502020204030204" pitchFamily="34" charset="0"/>
                <a:cs typeface="+mn-cs"/>
              </a:rPr>
              <a:t>pseudoaneurysmet</a:t>
            </a:r>
            <a:r>
              <a:rPr lang="sv-SE" sz="1200" kern="1200" dirty="0">
                <a:solidFill>
                  <a:srgbClr val="000000"/>
                </a:solidFill>
                <a:latin typeface="+mn-lt"/>
                <a:ea typeface="Calibri" panose="020F0502020204030204" pitchFamily="34" charset="0"/>
                <a:cs typeface="+mn-cs"/>
              </a:rPr>
              <a:t>. Diagnoser som anges på dagoperation är T82.8H + Y83.8. Efter ingreppet skrivs patienten in i slutenvården då patientens </a:t>
            </a:r>
            <a:r>
              <a:rPr lang="sv-SE" sz="1200" kern="1200" dirty="0" err="1">
                <a:solidFill>
                  <a:srgbClr val="000000"/>
                </a:solidFill>
                <a:latin typeface="+mn-lt"/>
                <a:ea typeface="Calibri" panose="020F0502020204030204" pitchFamily="34" charset="0"/>
                <a:cs typeface="+mn-cs"/>
              </a:rPr>
              <a:t>supraklavikulära</a:t>
            </a:r>
            <a:r>
              <a:rPr lang="sv-SE" sz="1200" kern="1200" dirty="0">
                <a:solidFill>
                  <a:srgbClr val="000000"/>
                </a:solidFill>
                <a:latin typeface="+mn-lt"/>
                <a:ea typeface="Calibri" panose="020F0502020204030204" pitchFamily="34" charset="0"/>
                <a:cs typeface="+mn-cs"/>
              </a:rPr>
              <a:t> blockaden inte har släppt och hen inte klarar sig i hemmet utan en fungerande axel (patienten 81 år). Kvarstannar ett dygn på vårdavdelningen och skrivs dagen därpå hem då blockaden släppt.</a:t>
            </a:r>
          </a:p>
          <a:p>
            <a:pPr>
              <a:spcBef>
                <a:spcPts val="0"/>
              </a:spcBef>
            </a:pPr>
            <a:r>
              <a:rPr lang="sv-SE" sz="1200" kern="1200" dirty="0">
                <a:solidFill>
                  <a:schemeClr val="tx1"/>
                </a:solidFill>
                <a:latin typeface="+mn-lt"/>
                <a:ea typeface="Times New Roman" panose="02020603050405020304" pitchFamily="18" charset="0"/>
                <a:cs typeface="+mn-cs"/>
              </a:rPr>
              <a:t>Frågan är vilken kod som är korrekt att sätta på slutenvårdstillfället? Blir det </a:t>
            </a:r>
            <a:r>
              <a:rPr lang="sv-SE" sz="1200" kern="1200" dirty="0" err="1">
                <a:solidFill>
                  <a:schemeClr val="tx1"/>
                </a:solidFill>
                <a:latin typeface="+mn-lt"/>
                <a:ea typeface="Times New Roman" panose="02020603050405020304" pitchFamily="18" charset="0"/>
                <a:cs typeface="+mn-cs"/>
              </a:rPr>
              <a:t>pseudoaneurysmet</a:t>
            </a:r>
            <a:r>
              <a:rPr lang="sv-SE" sz="1200" kern="1200" dirty="0">
                <a:solidFill>
                  <a:schemeClr val="tx1"/>
                </a:solidFill>
                <a:latin typeface="+mn-lt"/>
                <a:ea typeface="Times New Roman" panose="02020603050405020304" pitchFamily="18" charset="0"/>
                <a:cs typeface="+mn-cs"/>
              </a:rPr>
              <a:t> på I71.2 från mottagningsbesöket, T-koden från dagoperation för komplikation efter </a:t>
            </a:r>
            <a:r>
              <a:rPr lang="sv-SE" sz="1200" kern="1200" dirty="0" err="1">
                <a:solidFill>
                  <a:schemeClr val="tx1"/>
                </a:solidFill>
                <a:latin typeface="+mn-lt"/>
                <a:ea typeface="Times New Roman" panose="02020603050405020304" pitchFamily="18" charset="0"/>
                <a:cs typeface="+mn-cs"/>
              </a:rPr>
              <a:t>koronar</a:t>
            </a:r>
            <a:r>
              <a:rPr lang="sv-SE" sz="1200" kern="1200" dirty="0">
                <a:solidFill>
                  <a:schemeClr val="tx1"/>
                </a:solidFill>
                <a:latin typeface="+mn-lt"/>
                <a:ea typeface="Times New Roman" panose="02020603050405020304" pitchFamily="18" charset="0"/>
                <a:cs typeface="+mn-cs"/>
              </a:rPr>
              <a:t> angiografi eller blir det ex en pareskod G83.2 för axeln + tillägg med Y för att det är orsakat av en blockad vid </a:t>
            </a:r>
            <a:r>
              <a:rPr lang="sv-SE" sz="1200" kern="1200" dirty="0" err="1">
                <a:solidFill>
                  <a:schemeClr val="tx1"/>
                </a:solidFill>
                <a:latin typeface="+mn-lt"/>
                <a:ea typeface="Times New Roman" panose="02020603050405020304" pitchFamily="18" charset="0"/>
                <a:cs typeface="+mn-cs"/>
              </a:rPr>
              <a:t>op</a:t>
            </a:r>
            <a:r>
              <a:rPr lang="sv-SE" sz="1200" kern="1200" dirty="0">
                <a:solidFill>
                  <a:schemeClr val="tx1"/>
                </a:solidFill>
                <a:latin typeface="+mn-lt"/>
                <a:ea typeface="Times New Roman" panose="02020603050405020304" pitchFamily="18" charset="0"/>
                <a:cs typeface="+mn-cs"/>
              </a:rPr>
              <a:t>, vilket är anledning till att patienten får skrivas in i slutenvården?</a:t>
            </a:r>
            <a:r>
              <a:rPr lang="sv-SE" sz="1200" kern="1200" dirty="0">
                <a:solidFill>
                  <a:srgbClr val="FF0000"/>
                </a:solidFill>
                <a:latin typeface="+mn-lt"/>
                <a:ea typeface="+mn-ea"/>
                <a:cs typeface="+mn-cs"/>
              </a:rPr>
              <a:t> </a:t>
            </a:r>
          </a:p>
          <a:p>
            <a:endParaRPr lang="sv-SE" dirty="0"/>
          </a:p>
        </p:txBody>
      </p:sp>
      <p:sp>
        <p:nvSpPr>
          <p:cNvPr id="4" name="Platshållare för bildnummer 3"/>
          <p:cNvSpPr>
            <a:spLocks noGrp="1"/>
          </p:cNvSpPr>
          <p:nvPr>
            <p:ph type="sldNum" sz="quarter" idx="5"/>
          </p:nvPr>
        </p:nvSpPr>
        <p:spPr/>
        <p:txBody>
          <a:bodyPr/>
          <a:lstStyle/>
          <a:p>
            <a:fld id="{26FF2EC0-A9C1-4F0E-9801-3B65DBEC4C3E}" type="slidenum">
              <a:rPr lang="sv-SE" smtClean="0"/>
              <a:t>65</a:t>
            </a:fld>
            <a:endParaRPr lang="sv-SE"/>
          </a:p>
        </p:txBody>
      </p:sp>
    </p:spTree>
    <p:extLst>
      <p:ext uri="{BB962C8B-B14F-4D97-AF65-F5344CB8AC3E}">
        <p14:creationId xmlns:p14="http://schemas.microsoft.com/office/powerpoint/2010/main" val="42362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effectLst/>
              </a:rPr>
              <a:t>Man kan inte solklart säga att det alltid är en komplikation, det beror på faktorer i den aktuella patientens tillstånd i övrigt, ex osteoporos. Vid HLR och utan underliggande patologi kan det ofta kan genomföras effektivt utan revbensfrakturer och där en sådan då trots allt får betraktas som ett missöde/komplikation.</a:t>
            </a:r>
          </a:p>
          <a:p>
            <a:endParaRPr lang="sv-SE" dirty="0">
              <a:effectLst/>
            </a:endParaRPr>
          </a:p>
          <a:p>
            <a:endParaRPr lang="sv-SE" dirty="0"/>
          </a:p>
        </p:txBody>
      </p:sp>
      <p:sp>
        <p:nvSpPr>
          <p:cNvPr id="4" name="Platshållare för bildnummer 3"/>
          <p:cNvSpPr>
            <a:spLocks noGrp="1"/>
          </p:cNvSpPr>
          <p:nvPr>
            <p:ph type="sldNum" sz="quarter" idx="5"/>
          </p:nvPr>
        </p:nvSpPr>
        <p:spPr/>
        <p:txBody>
          <a:bodyPr/>
          <a:lstStyle/>
          <a:p>
            <a:fld id="{26FF2EC0-A9C1-4F0E-9801-3B65DBEC4C3E}" type="slidenum">
              <a:rPr lang="sv-SE" smtClean="0"/>
              <a:t>71</a:t>
            </a:fld>
            <a:endParaRPr lang="sv-SE"/>
          </a:p>
        </p:txBody>
      </p:sp>
    </p:spTree>
    <p:extLst>
      <p:ext uri="{BB962C8B-B14F-4D97-AF65-F5344CB8AC3E}">
        <p14:creationId xmlns:p14="http://schemas.microsoft.com/office/powerpoint/2010/main" val="4782063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5DC4C6F0-D240-9B3A-CFE1-283585EF95C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2" name="Rubrik 1">
            <a:extLst>
              <a:ext uri="{FF2B5EF4-FFF2-40B4-BE49-F238E27FC236}">
                <a16:creationId xmlns:a16="http://schemas.microsoft.com/office/drawing/2014/main" id="{E9178D6E-2078-08E5-BAE6-8DC08A62D72D}"/>
              </a:ext>
            </a:extLst>
          </p:cNvPr>
          <p:cNvSpPr>
            <a:spLocks noGrp="1"/>
          </p:cNvSpPr>
          <p:nvPr>
            <p:ph type="ctrTitle"/>
          </p:nvPr>
        </p:nvSpPr>
        <p:spPr>
          <a:xfrm>
            <a:off x="637200" y="1692000"/>
            <a:ext cx="9180000" cy="2520000"/>
          </a:xfrm>
        </p:spPr>
        <p:txBody>
          <a:bodyPr rIns="0" anchor="b"/>
          <a:lstStyle>
            <a:lvl1pPr algn="l">
              <a:lnSpc>
                <a:spcPct val="100000"/>
              </a:lnSpc>
              <a:defRPr sz="4800" spc="-40" baseline="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EAEAECA3-C0A1-88F4-B211-2BA6D75FC636}"/>
              </a:ext>
            </a:extLst>
          </p:cNvPr>
          <p:cNvSpPr>
            <a:spLocks noGrp="1"/>
          </p:cNvSpPr>
          <p:nvPr>
            <p:ph type="subTitle" idx="1"/>
          </p:nvPr>
        </p:nvSpPr>
        <p:spPr>
          <a:xfrm>
            <a:off x="637199" y="4320000"/>
            <a:ext cx="9180000" cy="1404000"/>
          </a:xfrm>
        </p:spPr>
        <p:txBody>
          <a:bodyPr lIns="0" tIns="72000" rIns="0"/>
          <a:lstStyle>
            <a:lvl1pPr marL="0" indent="0" algn="l">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8" name="Bild 5" descr="Socialstyrelsen logotyp">
            <a:extLst>
              <a:ext uri="{FF2B5EF4-FFF2-40B4-BE49-F238E27FC236}">
                <a16:creationId xmlns:a16="http://schemas.microsoft.com/office/drawing/2014/main" id="{D3F05040-C74E-1D05-78D9-4CDBCBA6176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
        <p:nvSpPr>
          <p:cNvPr id="5" name="Platshållare för text 4">
            <a:extLst>
              <a:ext uri="{FF2B5EF4-FFF2-40B4-BE49-F238E27FC236}">
                <a16:creationId xmlns:a16="http://schemas.microsoft.com/office/drawing/2014/main" id="{7CEF9954-370C-4CBC-ACFA-B1E148113F14}"/>
              </a:ext>
            </a:extLst>
          </p:cNvPr>
          <p:cNvSpPr>
            <a:spLocks noGrp="1"/>
          </p:cNvSpPr>
          <p:nvPr>
            <p:ph type="body" sz="quarter" idx="10" hasCustomPrompt="1"/>
          </p:nvPr>
        </p:nvSpPr>
        <p:spPr>
          <a:xfrm>
            <a:off x="637199" y="5892800"/>
            <a:ext cx="5220000" cy="360000"/>
          </a:xfrm>
        </p:spPr>
        <p:txBody>
          <a:bodyPr lIns="0" rIns="0" bIns="0" anchor="b" anchorCtr="0"/>
          <a:lstStyle>
            <a:lvl1pPr marL="0" indent="0">
              <a:buNone/>
              <a:defRPr sz="1600">
                <a:solidFill>
                  <a:schemeClr val="bg1"/>
                </a:solidFill>
              </a:defRPr>
            </a:lvl1pPr>
          </a:lstStyle>
          <a:p>
            <a:pPr lvl="0"/>
            <a:r>
              <a:rPr lang="sv-SE" dirty="0"/>
              <a:t>Skapare, datum eller annan information</a:t>
            </a:r>
          </a:p>
        </p:txBody>
      </p:sp>
    </p:spTree>
    <p:extLst>
      <p:ext uri="{BB962C8B-B14F-4D97-AF65-F5344CB8AC3E}">
        <p14:creationId xmlns:p14="http://schemas.microsoft.com/office/powerpoint/2010/main" val="2417418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2-spal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9720000"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7201" y="1634400"/>
            <a:ext cx="5157600" cy="458383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3" name="Platshållare för text 5">
            <a:extLst>
              <a:ext uri="{FF2B5EF4-FFF2-40B4-BE49-F238E27FC236}">
                <a16:creationId xmlns:a16="http://schemas.microsoft.com/office/drawing/2014/main" id="{A489BFAB-1838-E3DA-3086-31955668D094}"/>
              </a:ext>
            </a:extLst>
          </p:cNvPr>
          <p:cNvSpPr>
            <a:spLocks noGrp="1"/>
          </p:cNvSpPr>
          <p:nvPr>
            <p:ph type="body" sz="quarter" idx="14" hasCustomPrompt="1"/>
          </p:nvPr>
        </p:nvSpPr>
        <p:spPr>
          <a:xfrm>
            <a:off x="6397201" y="1634400"/>
            <a:ext cx="5157600" cy="458383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244155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2-spal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1" y="1634401"/>
            <a:ext cx="5171462" cy="4574671"/>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5">
            <a:extLst>
              <a:ext uri="{FF2B5EF4-FFF2-40B4-BE49-F238E27FC236}">
                <a16:creationId xmlns:a16="http://schemas.microsoft.com/office/drawing/2014/main" id="{56960885-E329-5FCA-2677-EAF2C56F909A}"/>
              </a:ext>
            </a:extLst>
          </p:cNvPr>
          <p:cNvSpPr>
            <a:spLocks noGrp="1"/>
          </p:cNvSpPr>
          <p:nvPr>
            <p:ph type="body" sz="quarter" idx="14" hasCustomPrompt="1"/>
          </p:nvPr>
        </p:nvSpPr>
        <p:spPr>
          <a:xfrm>
            <a:off x="6383340" y="1634400"/>
            <a:ext cx="5184774" cy="4583838"/>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182588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umrerad lista 2-spalt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0" y="1634401"/>
            <a:ext cx="5171462" cy="4583838"/>
          </a:xfrm>
        </p:spPr>
        <p:txBody>
          <a:bodyPr lIns="0" rIns="0"/>
          <a:lstStyle>
            <a:lvl1pPr marL="457200" indent="-457200">
              <a:buFont typeface="+mj-lt"/>
              <a:buAutoNum type="arabicPeriod"/>
              <a:defRPr/>
            </a:lvl1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5">
            <a:extLst>
              <a:ext uri="{FF2B5EF4-FFF2-40B4-BE49-F238E27FC236}">
                <a16:creationId xmlns:a16="http://schemas.microsoft.com/office/drawing/2014/main" id="{8B2DEFEC-B058-47C3-04B8-57A68B197040}"/>
              </a:ext>
            </a:extLst>
          </p:cNvPr>
          <p:cNvSpPr>
            <a:spLocks noGrp="1"/>
          </p:cNvSpPr>
          <p:nvPr>
            <p:ph type="body" sz="quarter" idx="14" hasCustomPrompt="1"/>
          </p:nvPr>
        </p:nvSpPr>
        <p:spPr>
          <a:xfrm>
            <a:off x="6383340" y="1634401"/>
            <a:ext cx="5171461" cy="4583838"/>
          </a:xfrm>
        </p:spPr>
        <p:txBody>
          <a:bodyPr lIns="0" rIns="0"/>
          <a:lstStyle>
            <a:lvl1pPr marL="457200" indent="-457200">
              <a:buFont typeface="+mj-lt"/>
              <a:buAutoNum type="arabicPeriod"/>
              <a:defRPr/>
            </a:lvl1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53657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bild 1/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52EFB50B-C8C2-AB32-73B8-5A65AF0BEF80}"/>
              </a:ext>
            </a:extLst>
          </p:cNvPr>
          <p:cNvSpPr>
            <a:spLocks noGrp="1"/>
          </p:cNvSpPr>
          <p:nvPr>
            <p:ph type="pic" sz="quarter" idx="14" hasCustomPrompt="1"/>
          </p:nvPr>
        </p:nvSpPr>
        <p:spPr>
          <a:xfrm>
            <a:off x="8077201" y="0"/>
            <a:ext cx="4114800" cy="6858000"/>
          </a:xfrm>
        </p:spPr>
        <p:txBody>
          <a:bodyPr/>
          <a:lstStyle>
            <a:lvl1pPr marL="0" indent="0">
              <a:buNone/>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a:p>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8" y="540000"/>
            <a:ext cx="7020000"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7200" y="1634400"/>
            <a:ext cx="7020000" cy="4582800"/>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3657280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unktlista, bild 1/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52EFB50B-C8C2-AB32-73B8-5A65AF0BEF80}"/>
              </a:ext>
            </a:extLst>
          </p:cNvPr>
          <p:cNvSpPr>
            <a:spLocks noGrp="1"/>
          </p:cNvSpPr>
          <p:nvPr>
            <p:ph type="pic" sz="quarter" idx="14" hasCustomPrompt="1"/>
          </p:nvPr>
        </p:nvSpPr>
        <p:spPr>
          <a:xfrm>
            <a:off x="8077201" y="0"/>
            <a:ext cx="4114800" cy="6858000"/>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8" y="540000"/>
            <a:ext cx="7020000" cy="1080000"/>
          </a:xfrm>
        </p:spPr>
        <p:txBody>
          <a:bodyPr/>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
        <p:nvSpPr>
          <p:cNvPr id="9" name="Platshållare för text 5">
            <a:extLst>
              <a:ext uri="{FF2B5EF4-FFF2-40B4-BE49-F238E27FC236}">
                <a16:creationId xmlns:a16="http://schemas.microsoft.com/office/drawing/2014/main" id="{41027A83-3361-4A4B-AAAE-C303B08E958E}"/>
              </a:ext>
            </a:extLst>
          </p:cNvPr>
          <p:cNvSpPr>
            <a:spLocks noGrp="1"/>
          </p:cNvSpPr>
          <p:nvPr>
            <p:ph type="body" sz="quarter" idx="13" hasCustomPrompt="1"/>
          </p:nvPr>
        </p:nvSpPr>
        <p:spPr>
          <a:xfrm>
            <a:off x="637200" y="1634401"/>
            <a:ext cx="7019687" cy="4574671"/>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040278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bild 1/2">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p:nvPr>
        </p:nvSpPr>
        <p:spPr>
          <a:xfrm>
            <a:off x="6096001" y="0"/>
            <a:ext cx="6096000" cy="6857999"/>
          </a:xfrm>
        </p:spPr>
        <p:txBody>
          <a:bodyPr/>
          <a:lstStyle>
            <a:lvl1pPr marL="0" marR="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en bild</a:t>
            </a:r>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5171774" cy="1080000"/>
          </a:xfrm>
        </p:spPr>
        <p:txBody>
          <a:bodyPr/>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
        <p:nvSpPr>
          <p:cNvPr id="8" name="Platshållare för text 5">
            <a:extLst>
              <a:ext uri="{FF2B5EF4-FFF2-40B4-BE49-F238E27FC236}">
                <a16:creationId xmlns:a16="http://schemas.microsoft.com/office/drawing/2014/main" id="{89260AC1-16F0-41EA-8B68-B8EBC4B41C2B}"/>
              </a:ext>
            </a:extLst>
          </p:cNvPr>
          <p:cNvSpPr>
            <a:spLocks noGrp="1"/>
          </p:cNvSpPr>
          <p:nvPr>
            <p:ph type="body" sz="quarter" idx="13" hasCustomPrompt="1"/>
          </p:nvPr>
        </p:nvSpPr>
        <p:spPr>
          <a:xfrm>
            <a:off x="637200" y="1634400"/>
            <a:ext cx="5171463" cy="4582800"/>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Tree>
    <p:extLst>
      <p:ext uri="{BB962C8B-B14F-4D97-AF65-F5344CB8AC3E}">
        <p14:creationId xmlns:p14="http://schemas.microsoft.com/office/powerpoint/2010/main" val="439153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unktlista, bild 1/2">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hasCustomPrompt="1"/>
          </p:nvPr>
        </p:nvSpPr>
        <p:spPr>
          <a:xfrm>
            <a:off x="6096001" y="0"/>
            <a:ext cx="6096000" cy="6857999"/>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a:p>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5171774"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1" y="1634400"/>
            <a:ext cx="5171463" cy="4583838"/>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3320749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bild 2/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hasCustomPrompt="1"/>
          </p:nvPr>
        </p:nvSpPr>
        <p:spPr>
          <a:xfrm>
            <a:off x="4487401" y="1"/>
            <a:ext cx="7704599" cy="6857999"/>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90" y="539999"/>
            <a:ext cx="3771514" cy="1525203"/>
          </a:xfrm>
        </p:spPr>
        <p:txBody>
          <a:bodyPr/>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
        <p:nvSpPr>
          <p:cNvPr id="8" name="Platshållare för text 5">
            <a:extLst>
              <a:ext uri="{FF2B5EF4-FFF2-40B4-BE49-F238E27FC236}">
                <a16:creationId xmlns:a16="http://schemas.microsoft.com/office/drawing/2014/main" id="{D9DD10FC-2BD9-4CDA-A6E6-410656069EE1}"/>
              </a:ext>
            </a:extLst>
          </p:cNvPr>
          <p:cNvSpPr>
            <a:spLocks noGrp="1"/>
          </p:cNvSpPr>
          <p:nvPr>
            <p:ph type="body" sz="quarter" idx="13" hasCustomPrompt="1"/>
          </p:nvPr>
        </p:nvSpPr>
        <p:spPr>
          <a:xfrm>
            <a:off x="637200" y="2065202"/>
            <a:ext cx="3771204" cy="415199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Tree>
    <p:extLst>
      <p:ext uri="{BB962C8B-B14F-4D97-AF65-F5344CB8AC3E}">
        <p14:creationId xmlns:p14="http://schemas.microsoft.com/office/powerpoint/2010/main" val="2863525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unktlista, bild 2/3">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29DBB08A-F0B4-9378-7585-53C095C29DED}"/>
              </a:ext>
            </a:extLst>
          </p:cNvPr>
          <p:cNvSpPr>
            <a:spLocks noGrp="1"/>
          </p:cNvSpPr>
          <p:nvPr>
            <p:ph type="pic" sz="quarter" idx="14" hasCustomPrompt="1"/>
          </p:nvPr>
        </p:nvSpPr>
        <p:spPr>
          <a:xfrm>
            <a:off x="4487401" y="1"/>
            <a:ext cx="7704599" cy="6857999"/>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r>
              <a:rPr lang="sv-SE" dirty="0"/>
              <a:t>Markera bildplatshållaren (den här rutan),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90" y="539999"/>
            <a:ext cx="3771514" cy="1525203"/>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7200" y="2065204"/>
            <a:ext cx="3771514" cy="4153035"/>
          </a:xfrm>
        </p:spPr>
        <p:txBody>
          <a:bodyPr lIns="0" rIns="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1628703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bild 1/1">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52EFB50B-C8C2-AB32-73B8-5A65AF0BEF80}"/>
              </a:ext>
            </a:extLst>
          </p:cNvPr>
          <p:cNvSpPr>
            <a:spLocks noGrp="1"/>
          </p:cNvSpPr>
          <p:nvPr>
            <p:ph type="pic" sz="quarter" idx="14" hasCustomPrompt="1"/>
          </p:nvPr>
        </p:nvSpPr>
        <p:spPr>
          <a:xfrm>
            <a:off x="0" y="2"/>
            <a:ext cx="12192000" cy="6857999"/>
          </a:xfrm>
        </p:spPr>
        <p:txBody>
          <a:bodyPr/>
          <a:lstStyle>
            <a:lvl1pPr marL="0" indent="0" algn="ctr">
              <a:lnSpc>
                <a:spcPct val="100000"/>
              </a:lnSpc>
              <a:buNone/>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br>
              <a:rPr lang="sv-SE" dirty="0"/>
            </a:br>
            <a:r>
              <a:rPr lang="sv-SE" dirty="0"/>
              <a:t>				Markera bildplatshållaren (den här rutan), klicka inte på ikonen). </a:t>
            </a:r>
            <a:br>
              <a:rPr lang="sv-SE" dirty="0"/>
            </a:br>
            <a:r>
              <a:rPr lang="sv-SE" dirty="0"/>
              <a:t>				Infoga en bild. Kom ihåg att skriva in en alternativtext </a:t>
            </a:r>
            <a:br>
              <a:rPr lang="sv-SE" dirty="0"/>
            </a:br>
            <a:r>
              <a:rPr lang="sv-SE" dirty="0"/>
              <a:t>				eller markera som dekorativ.</a:t>
            </a:r>
          </a:p>
          <a:p>
            <a:endParaRPr lang="sv-SE" dirty="0"/>
          </a:p>
        </p:txBody>
      </p:sp>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9720000" cy="1080000"/>
          </a:xfrm>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7200" y="1634401"/>
            <a:ext cx="5280114" cy="1533605"/>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355785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gens agenda">
    <p:spTree>
      <p:nvGrpSpPr>
        <p:cNvPr id="1" name=""/>
        <p:cNvGrpSpPr/>
        <p:nvPr/>
      </p:nvGrpSpPr>
      <p:grpSpPr>
        <a:xfrm>
          <a:off x="0" y="0"/>
          <a:ext cx="0" cy="0"/>
          <a:chOff x="0" y="0"/>
          <a:chExt cx="0" cy="0"/>
        </a:xfrm>
      </p:grpSpPr>
      <p:sp>
        <p:nvSpPr>
          <p:cNvPr id="7" name="Rektangel 1">
            <a:extLst>
              <a:ext uri="{FF2B5EF4-FFF2-40B4-BE49-F238E27FC236}">
                <a16:creationId xmlns:a16="http://schemas.microsoft.com/office/drawing/2014/main" id="{9DC7BC62-FFDF-BE17-9318-7D2172EFBB80}"/>
              </a:ext>
              <a:ext uri="{C183D7F6-B498-43B3-948B-1728B52AA6E4}">
                <adec:decorative xmlns:adec="http://schemas.microsoft.com/office/drawing/2017/decorative" val="1"/>
              </a:ext>
            </a:extLst>
          </p:cNvPr>
          <p:cNvSpPr/>
          <p:nvPr userDrawn="1"/>
        </p:nvSpPr>
        <p:spPr>
          <a:xfrm>
            <a:off x="0" y="-3175"/>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pc="-40" baseline="0" dirty="0">
              <a:solidFill>
                <a:schemeClr val="bg1"/>
              </a:solidFill>
            </a:endParaRPr>
          </a:p>
        </p:txBody>
      </p:sp>
      <p:sp>
        <p:nvSpPr>
          <p:cNvPr id="2" name="Rubrik 1">
            <a:extLst>
              <a:ext uri="{FF2B5EF4-FFF2-40B4-BE49-F238E27FC236}">
                <a16:creationId xmlns:a16="http://schemas.microsoft.com/office/drawing/2014/main" id="{BF7854F6-D131-B1BF-DCAE-DABC973D846A}"/>
              </a:ext>
            </a:extLst>
          </p:cNvPr>
          <p:cNvSpPr>
            <a:spLocks noGrp="1"/>
          </p:cNvSpPr>
          <p:nvPr>
            <p:ph type="title"/>
          </p:nvPr>
        </p:nvSpPr>
        <p:spPr>
          <a:xfrm>
            <a:off x="636890" y="540000"/>
            <a:ext cx="5459111" cy="2889000"/>
          </a:xfrm>
        </p:spPr>
        <p:txBody>
          <a:bodyPr/>
          <a:lstStyle>
            <a:lvl1pPr>
              <a:defRPr>
                <a:solidFill>
                  <a:schemeClr val="bg1"/>
                </a:solidFill>
              </a:defRPr>
            </a:lvl1pPr>
          </a:lstStyle>
          <a:p>
            <a:r>
              <a:rPr lang="sv-SE"/>
              <a:t>Klicka här för att ändra mall för rubrikformat</a:t>
            </a:r>
            <a:endParaRPr lang="sv-SE" dirty="0"/>
          </a:p>
        </p:txBody>
      </p:sp>
      <p:sp>
        <p:nvSpPr>
          <p:cNvPr id="5" name="Platshållare för sidfot 4">
            <a:extLst>
              <a:ext uri="{FF2B5EF4-FFF2-40B4-BE49-F238E27FC236}">
                <a16:creationId xmlns:a16="http://schemas.microsoft.com/office/drawing/2014/main" id="{8F2614B1-4CE7-EEB1-7E09-6933EC11CA9B}"/>
              </a:ext>
            </a:extLst>
          </p:cNvPr>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a:extLst>
              <a:ext uri="{FF2B5EF4-FFF2-40B4-BE49-F238E27FC236}">
                <a16:creationId xmlns:a16="http://schemas.microsoft.com/office/drawing/2014/main" id="{765989B9-E41B-BD51-904F-F6A6880C9EC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dirty="0"/>
          </a:p>
        </p:txBody>
      </p:sp>
      <p:sp>
        <p:nvSpPr>
          <p:cNvPr id="9" name="Platshållare för text 8">
            <a:extLst>
              <a:ext uri="{FF2B5EF4-FFF2-40B4-BE49-F238E27FC236}">
                <a16:creationId xmlns:a16="http://schemas.microsoft.com/office/drawing/2014/main" id="{247BC5CC-511A-C5C0-4273-7A1AF2941340}"/>
              </a:ext>
            </a:extLst>
          </p:cNvPr>
          <p:cNvSpPr>
            <a:spLocks noGrp="1"/>
          </p:cNvSpPr>
          <p:nvPr>
            <p:ph type="body" sz="quarter" idx="13"/>
          </p:nvPr>
        </p:nvSpPr>
        <p:spPr>
          <a:xfrm>
            <a:off x="6383338" y="540000"/>
            <a:ext cx="5184775" cy="5678238"/>
          </a:xfrm>
        </p:spPr>
        <p:txBody>
          <a:bodyPr/>
          <a:lstStyle>
            <a:lvl1pPr marL="457200" indent="-457200">
              <a:buFont typeface="+mj-lt"/>
              <a:buAutoNum type="arabicPeriod"/>
              <a:defRPr>
                <a:solidFill>
                  <a:schemeClr val="bg1"/>
                </a:solidFill>
              </a:defRPr>
            </a:lvl1pPr>
            <a:lvl2pPr marL="685800" indent="-228600">
              <a:buFont typeface="Arial" panose="020B0604020202020204" pitchFamily="34" charset="0"/>
              <a:buChar char="•"/>
              <a:defRPr sz="2000">
                <a:solidFill>
                  <a:schemeClr val="bg1"/>
                </a:solidFill>
              </a:defRPr>
            </a:lvl2pPr>
            <a:lvl3pPr marL="1143000" indent="-228600">
              <a:buFont typeface="Arial" panose="020B0604020202020204" pitchFamily="34" charset="0"/>
              <a:buChar char="•"/>
              <a:defRPr sz="1800">
                <a:solidFill>
                  <a:schemeClr val="bg1"/>
                </a:solidFill>
              </a:defRPr>
            </a:lvl3pPr>
            <a:lvl4pPr marL="1600200" indent="-228600">
              <a:buFont typeface="Arial" panose="020B0604020202020204" pitchFamily="34" charset="0"/>
              <a:buChar char="•"/>
              <a:defRPr>
                <a:solidFill>
                  <a:schemeClr val="bg1"/>
                </a:solidFill>
              </a:defRPr>
            </a:lvl4pPr>
            <a:lvl5pPr marL="2057400" indent="-228600">
              <a:buFont typeface="Arial" panose="020B0604020202020204" pitchFamily="34" charset="0"/>
              <a:buChar char="•"/>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 6" descr="Socialstyrelsen logotyp">
            <a:extLst>
              <a:ext uri="{FF2B5EF4-FFF2-40B4-BE49-F238E27FC236}">
                <a16:creationId xmlns:a16="http://schemas.microsoft.com/office/drawing/2014/main" id="{9CC60EB5-256D-072D-0810-A12B5BA1C23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11154149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itat centrerad">
    <p:spTree>
      <p:nvGrpSpPr>
        <p:cNvPr id="1" name=""/>
        <p:cNvGrpSpPr/>
        <p:nvPr/>
      </p:nvGrpSpPr>
      <p:grpSpPr>
        <a:xfrm>
          <a:off x="0" y="0"/>
          <a:ext cx="0" cy="0"/>
          <a:chOff x="0" y="0"/>
          <a:chExt cx="0" cy="0"/>
        </a:xfrm>
      </p:grpSpPr>
      <p:sp>
        <p:nvSpPr>
          <p:cNvPr id="4" name="Rektangel 1">
            <a:extLst>
              <a:ext uri="{FF2B5EF4-FFF2-40B4-BE49-F238E27FC236}">
                <a16:creationId xmlns:a16="http://schemas.microsoft.com/office/drawing/2014/main" id="{AE00FC94-731C-4487-F68E-51E0793775FB}"/>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2365248" y="1613916"/>
            <a:ext cx="7461504" cy="2356072"/>
          </a:xfrm>
        </p:spPr>
        <p:txBody>
          <a:bodyPr anchor="t" anchorCtr="0"/>
          <a:lstStyle>
            <a:lvl1pPr>
              <a:lnSpc>
                <a:spcPct val="100000"/>
              </a:lnSpc>
              <a:defRPr sz="4000" spc="-40" baseline="0">
                <a:solidFill>
                  <a:schemeClr val="bg1"/>
                </a:solidFill>
              </a:defRPr>
            </a:lvl1pPr>
          </a:lstStyle>
          <a:p>
            <a:r>
              <a:rPr lang="sv-SE"/>
              <a:t>Klicka här för att ändra mall för rubrikformat</a:t>
            </a:r>
            <a:endParaRPr lang="sv-SE" dirty="0"/>
          </a:p>
        </p:txBody>
      </p:sp>
      <p:sp>
        <p:nvSpPr>
          <p:cNvPr id="11" name="Platshållare för text 10" descr="Citattecken">
            <a:extLst>
              <a:ext uri="{FF2B5EF4-FFF2-40B4-BE49-F238E27FC236}">
                <a16:creationId xmlns:a16="http://schemas.microsoft.com/office/drawing/2014/main" id="{662AA28D-E944-4700-BC14-792C9FF19A2F}"/>
              </a:ext>
            </a:extLst>
          </p:cNvPr>
          <p:cNvSpPr>
            <a:spLocks noGrp="1"/>
          </p:cNvSpPr>
          <p:nvPr>
            <p:ph type="body" sz="quarter" idx="19" hasCustomPrompt="1"/>
          </p:nvPr>
        </p:nvSpPr>
        <p:spPr>
          <a:xfrm>
            <a:off x="1968849" y="936530"/>
            <a:ext cx="792797" cy="1081722"/>
          </a:xfrm>
        </p:spPr>
        <p:txBody>
          <a:bodyPr/>
          <a:lstStyle>
            <a:lvl1pPr marL="0" indent="0">
              <a:buNone/>
              <a:defRPr sz="8000" b="1">
                <a:solidFill>
                  <a:schemeClr val="bg1"/>
                </a:solidFill>
              </a:defRPr>
            </a:lvl1pPr>
          </a:lstStyle>
          <a:p>
            <a:pPr lvl="0"/>
            <a:r>
              <a:rPr lang="sv-SE" dirty="0"/>
              <a:t>”</a:t>
            </a:r>
          </a:p>
        </p:txBody>
      </p:sp>
      <p:sp>
        <p:nvSpPr>
          <p:cNvPr id="3" name="Platshållare för text 3">
            <a:extLst>
              <a:ext uri="{FF2B5EF4-FFF2-40B4-BE49-F238E27FC236}">
                <a16:creationId xmlns:a16="http://schemas.microsoft.com/office/drawing/2014/main" id="{20AECAA3-CD22-0DFA-19FC-6537263799D1}"/>
              </a:ext>
            </a:extLst>
          </p:cNvPr>
          <p:cNvSpPr>
            <a:spLocks noGrp="1"/>
          </p:cNvSpPr>
          <p:nvPr>
            <p:ph type="body" sz="quarter" idx="16" hasCustomPrompt="1"/>
          </p:nvPr>
        </p:nvSpPr>
        <p:spPr>
          <a:xfrm>
            <a:off x="2365248" y="3992415"/>
            <a:ext cx="7461504" cy="1251669"/>
          </a:xfrm>
          <a:prstGeom prst="rect">
            <a:avLst/>
          </a:prstGeom>
        </p:spPr>
        <p:txBody>
          <a:bodyPr lIns="0" anchor="t">
            <a:no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7" name="Platshållare för text 4">
            <a:extLst>
              <a:ext uri="{FF2B5EF4-FFF2-40B4-BE49-F238E27FC236}">
                <a16:creationId xmlns:a16="http://schemas.microsoft.com/office/drawing/2014/main" id="{41B79240-5AF4-B987-6456-E3446E8F249A}"/>
              </a:ext>
            </a:extLst>
          </p:cNvPr>
          <p:cNvSpPr>
            <a:spLocks noGrp="1"/>
          </p:cNvSpPr>
          <p:nvPr>
            <p:ph type="body" sz="quarter" idx="18" hasCustomPrompt="1"/>
          </p:nvPr>
        </p:nvSpPr>
        <p:spPr>
          <a:xfrm>
            <a:off x="4452174" y="5266511"/>
            <a:ext cx="5371530" cy="951728"/>
          </a:xfrm>
          <a:prstGeom prst="rect">
            <a:avLst/>
          </a:prstGeom>
        </p:spPr>
        <p:txBody>
          <a:bodyPr lIns="90000" rIns="0">
            <a:normAutofit/>
          </a:bodyPr>
          <a:lstStyle>
            <a:lvl1pPr marL="0" indent="0" algn="r">
              <a:buNone/>
              <a:defRPr sz="2000">
                <a:solidFill>
                  <a:schemeClr val="bg1"/>
                </a:solidFill>
              </a:defRPr>
            </a:lvl1pPr>
          </a:lstStyle>
          <a:p>
            <a:pPr lvl="0"/>
            <a:r>
              <a:rPr lang="sv-SE" dirty="0">
                <a:solidFill>
                  <a:schemeClr val="bg1"/>
                </a:solidFill>
              </a:rPr>
              <a:t>Namn/Källa</a:t>
            </a:r>
            <a:endParaRPr lang="sv-SE" dirty="0"/>
          </a:p>
        </p:txBody>
      </p:sp>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bg1"/>
                </a:solidFill>
              </a:defRPr>
            </a:lvl1pPr>
          </a:lstStyle>
          <a:p>
            <a:r>
              <a:rPr lang="sv-SE" dirty="0"/>
              <a:t>	</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dirty="0"/>
          </a:p>
        </p:txBody>
      </p:sp>
      <p:pic>
        <p:nvPicPr>
          <p:cNvPr id="8" name="Bild 7" descr="Socialstyrelsen logotyp">
            <a:extLst>
              <a:ext uri="{FF2B5EF4-FFF2-40B4-BE49-F238E27FC236}">
                <a16:creationId xmlns:a16="http://schemas.microsoft.com/office/drawing/2014/main" id="{B46BCB16-0BE3-50BE-D90A-CC43197FE0A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7618" y="6309204"/>
            <a:ext cx="1440000" cy="309490"/>
          </a:xfrm>
          <a:prstGeom prst="rect">
            <a:avLst/>
          </a:prstGeom>
        </p:spPr>
      </p:pic>
    </p:spTree>
    <p:extLst>
      <p:ext uri="{BB962C8B-B14F-4D97-AF65-F5344CB8AC3E}">
        <p14:creationId xmlns:p14="http://schemas.microsoft.com/office/powerpoint/2010/main" val="42653549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änsterställd citat med bild">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42DA5640-880C-4970-9969-589D5CE24214}"/>
              </a:ext>
            </a:extLst>
          </p:cNvPr>
          <p:cNvSpPr>
            <a:spLocks noGrp="1"/>
          </p:cNvSpPr>
          <p:nvPr>
            <p:ph type="pic" sz="quarter" idx="21" hasCustomPrompt="1"/>
          </p:nvPr>
        </p:nvSpPr>
        <p:spPr>
          <a:xfrm>
            <a:off x="0" y="0"/>
            <a:ext cx="12192000" cy="6858000"/>
          </a:xfrm>
        </p:spPr>
        <p:txBody>
          <a:bodyPr/>
          <a:lstStyle>
            <a:lvl1pPr marL="360000" indent="0">
              <a:lnSpc>
                <a:spcPct val="100000"/>
              </a:lnSpc>
              <a:spcBef>
                <a:spcPts val="3000"/>
              </a:spcBef>
              <a:buNone/>
              <a:defRPr sz="1400">
                <a:solidFill>
                  <a:schemeClr val="tx1"/>
                </a:solidFill>
              </a:defRPr>
            </a:lvl1pPr>
          </a:lstStyle>
          <a:p>
            <a:r>
              <a:rPr lang="sv-SE" dirty="0"/>
              <a:t>Markera bildplatshållaren (klicka inte på ikonen). Infoga en bild. Kom ihåg att skriva in en alternativtext eller markera som dekorativ.</a:t>
            </a:r>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990602" y="981249"/>
            <a:ext cx="6004559" cy="2539857"/>
          </a:xfrm>
        </p:spPr>
        <p:txBody>
          <a:bodyPr rIns="0" anchor="t" anchorCtr="0"/>
          <a:lstStyle>
            <a:lvl1pPr>
              <a:lnSpc>
                <a:spcPct val="100000"/>
              </a:lnSpc>
              <a:defRPr sz="4000" spc="-40" baseline="0">
                <a:solidFill>
                  <a:schemeClr val="tx1"/>
                </a:solidFill>
              </a:defRPr>
            </a:lvl1pPr>
          </a:lstStyle>
          <a:p>
            <a:r>
              <a:rPr lang="sv-SE"/>
              <a:t>Klicka här för att ändra mall för rubrikformat</a:t>
            </a:r>
            <a:endParaRPr lang="sv-SE" dirty="0"/>
          </a:p>
        </p:txBody>
      </p:sp>
      <p:sp>
        <p:nvSpPr>
          <p:cNvPr id="12" name="Platshållare för text 10" descr="Citattecken">
            <a:extLst>
              <a:ext uri="{FF2B5EF4-FFF2-40B4-BE49-F238E27FC236}">
                <a16:creationId xmlns:a16="http://schemas.microsoft.com/office/drawing/2014/main" id="{A84D938D-EF47-457D-9244-7DB72A4045AD}"/>
              </a:ext>
            </a:extLst>
          </p:cNvPr>
          <p:cNvSpPr>
            <a:spLocks noGrp="1"/>
          </p:cNvSpPr>
          <p:nvPr>
            <p:ph type="body" sz="quarter" idx="20" hasCustomPrompt="1"/>
          </p:nvPr>
        </p:nvSpPr>
        <p:spPr>
          <a:xfrm>
            <a:off x="594201" y="440387"/>
            <a:ext cx="792797" cy="1081722"/>
          </a:xfrm>
        </p:spPr>
        <p:txBody>
          <a:bodyPr/>
          <a:lstStyle>
            <a:lvl1pPr marL="0" indent="0">
              <a:buNone/>
              <a:defRPr sz="7200" b="1">
                <a:solidFill>
                  <a:schemeClr val="tx1"/>
                </a:solidFill>
              </a:defRPr>
            </a:lvl1pPr>
          </a:lstStyle>
          <a:p>
            <a:pPr lvl="0"/>
            <a:r>
              <a:rPr lang="sv-SE" dirty="0"/>
              <a:t>”</a:t>
            </a:r>
          </a:p>
        </p:txBody>
      </p:sp>
      <p:sp>
        <p:nvSpPr>
          <p:cNvPr id="3" name="Platshållare för text 3">
            <a:extLst>
              <a:ext uri="{FF2B5EF4-FFF2-40B4-BE49-F238E27FC236}">
                <a16:creationId xmlns:a16="http://schemas.microsoft.com/office/drawing/2014/main" id="{20AECAA3-CD22-0DFA-19FC-6537263799D1}"/>
              </a:ext>
            </a:extLst>
          </p:cNvPr>
          <p:cNvSpPr>
            <a:spLocks noGrp="1"/>
          </p:cNvSpPr>
          <p:nvPr>
            <p:ph type="body" sz="quarter" idx="16" hasCustomPrompt="1"/>
          </p:nvPr>
        </p:nvSpPr>
        <p:spPr>
          <a:xfrm>
            <a:off x="990602" y="3670743"/>
            <a:ext cx="6004559" cy="1251669"/>
          </a:xfrm>
          <a:prstGeom prst="rect">
            <a:avLst/>
          </a:prstGeom>
        </p:spPr>
        <p:txBody>
          <a:bodyPr lIns="0" anchor="t">
            <a:noAutofit/>
          </a:bodyPr>
          <a:lstStyle>
            <a:lvl1pPr marL="0" indent="0" algn="l">
              <a:lnSpc>
                <a:spcPct val="110000"/>
              </a:lnSpc>
              <a:spcBef>
                <a:spcPts val="1800"/>
              </a:spcBef>
              <a:spcAft>
                <a:spcPts val="0"/>
              </a:spcAft>
              <a:buNone/>
              <a:defRPr sz="2000">
                <a:solidFill>
                  <a:schemeClr val="tx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7" name="Platshållare för text 4">
            <a:extLst>
              <a:ext uri="{FF2B5EF4-FFF2-40B4-BE49-F238E27FC236}">
                <a16:creationId xmlns:a16="http://schemas.microsoft.com/office/drawing/2014/main" id="{41B79240-5AF4-B987-6456-E3446E8F249A}"/>
              </a:ext>
            </a:extLst>
          </p:cNvPr>
          <p:cNvSpPr>
            <a:spLocks noGrp="1"/>
          </p:cNvSpPr>
          <p:nvPr>
            <p:ph type="body" sz="quarter" idx="18" hasCustomPrompt="1"/>
          </p:nvPr>
        </p:nvSpPr>
        <p:spPr>
          <a:xfrm>
            <a:off x="990600" y="5072050"/>
            <a:ext cx="6004559" cy="804702"/>
          </a:xfrm>
          <a:prstGeom prst="rect">
            <a:avLst/>
          </a:prstGeom>
        </p:spPr>
        <p:txBody>
          <a:bodyPr lIns="90000" rIns="0">
            <a:normAutofit/>
          </a:bodyPr>
          <a:lstStyle>
            <a:lvl1pPr marL="0" indent="0" algn="r">
              <a:buNone/>
              <a:defRPr sz="2000">
                <a:solidFill>
                  <a:schemeClr val="tx1"/>
                </a:solidFill>
              </a:defRPr>
            </a:lvl1pPr>
          </a:lstStyle>
          <a:p>
            <a:pPr lvl="0"/>
            <a:r>
              <a:rPr lang="sv-SE" dirty="0">
                <a:solidFill>
                  <a:schemeClr val="bg1"/>
                </a:solidFill>
              </a:rPr>
              <a:t>Namn/Källa</a:t>
            </a:r>
            <a:endParaRPr lang="sv-SE" dirty="0"/>
          </a:p>
        </p:txBody>
      </p:sp>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tx1"/>
                </a:solidFill>
              </a:defRPr>
            </a:lvl1pPr>
          </a:lstStyle>
          <a:p>
            <a:r>
              <a:rPr lang="sv-SE" dirty="0"/>
              <a:t>	</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tx1"/>
                </a:solidFill>
              </a:defRPr>
            </a:lvl1pPr>
          </a:lstStyle>
          <a:p>
            <a:fld id="{72E6AD8C-8D45-475A-88F1-A1ABBFDF6A1B}" type="slidenum">
              <a:rPr lang="sv-SE" smtClean="0"/>
              <a:pPr/>
              <a:t>‹#›</a:t>
            </a:fld>
            <a:endParaRPr lang="sv-SE" dirty="0"/>
          </a:p>
        </p:txBody>
      </p:sp>
    </p:spTree>
    <p:extLst>
      <p:ext uri="{BB962C8B-B14F-4D97-AF65-F5344CB8AC3E}">
        <p14:creationId xmlns:p14="http://schemas.microsoft.com/office/powerpoint/2010/main" val="25406417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Slutsida 1">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5DC4C6F0-D240-9B3A-CFE1-283585EF95C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2" name="Rubrik 1">
            <a:extLst>
              <a:ext uri="{FF2B5EF4-FFF2-40B4-BE49-F238E27FC236}">
                <a16:creationId xmlns:a16="http://schemas.microsoft.com/office/drawing/2014/main" id="{E9178D6E-2078-08E5-BAE6-8DC08A62D72D}"/>
              </a:ext>
            </a:extLst>
          </p:cNvPr>
          <p:cNvSpPr>
            <a:spLocks noGrp="1"/>
          </p:cNvSpPr>
          <p:nvPr>
            <p:ph type="ctrTitle"/>
          </p:nvPr>
        </p:nvSpPr>
        <p:spPr>
          <a:xfrm>
            <a:off x="1506000" y="2404800"/>
            <a:ext cx="9180000" cy="1908000"/>
          </a:xfrm>
        </p:spPr>
        <p:txBody>
          <a:bodyPr rIns="0" anchor="ctr" anchorCtr="0"/>
          <a:lstStyle>
            <a:lvl1pPr algn="ctr">
              <a:defRPr sz="4400" spc="-40" baseline="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EAEAECA3-C0A1-88F4-B211-2BA6D75FC636}"/>
              </a:ext>
            </a:extLst>
          </p:cNvPr>
          <p:cNvSpPr>
            <a:spLocks noGrp="1"/>
          </p:cNvSpPr>
          <p:nvPr>
            <p:ph type="subTitle" idx="1"/>
          </p:nvPr>
        </p:nvSpPr>
        <p:spPr>
          <a:xfrm>
            <a:off x="1506000" y="4345200"/>
            <a:ext cx="9180000" cy="1116000"/>
          </a:xfrm>
        </p:spPr>
        <p:txBody>
          <a:bodyPr lIns="0" tIns="72000" rIns="0"/>
          <a:lstStyle>
            <a:lvl1pPr marL="0" indent="0" algn="ctr">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8" name="Bild 5" descr="Socialstyrelsen logotyp">
            <a:extLst>
              <a:ext uri="{FF2B5EF4-FFF2-40B4-BE49-F238E27FC236}">
                <a16:creationId xmlns:a16="http://schemas.microsoft.com/office/drawing/2014/main" id="{D3F05040-C74E-1D05-78D9-4CDBCBA6176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6800" y="5710238"/>
            <a:ext cx="2438400" cy="524075"/>
          </a:xfrm>
          <a:prstGeom prst="rect">
            <a:avLst/>
          </a:prstGeom>
        </p:spPr>
      </p:pic>
    </p:spTree>
    <p:extLst>
      <p:ext uri="{BB962C8B-B14F-4D97-AF65-F5344CB8AC3E}">
        <p14:creationId xmlns:p14="http://schemas.microsoft.com/office/powerpoint/2010/main" val="3987594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lutsida 2">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5DC4C6F0-D240-9B3A-CFE1-283585EF95C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3" name="Underrubrik 2">
            <a:extLst>
              <a:ext uri="{FF2B5EF4-FFF2-40B4-BE49-F238E27FC236}">
                <a16:creationId xmlns:a16="http://schemas.microsoft.com/office/drawing/2014/main" id="{EAEAECA3-C0A1-88F4-B211-2BA6D75FC636}"/>
              </a:ext>
            </a:extLst>
          </p:cNvPr>
          <p:cNvSpPr>
            <a:spLocks noGrp="1"/>
          </p:cNvSpPr>
          <p:nvPr>
            <p:ph type="subTitle" idx="1"/>
          </p:nvPr>
        </p:nvSpPr>
        <p:spPr>
          <a:xfrm>
            <a:off x="1621088" y="5506636"/>
            <a:ext cx="9143999" cy="711602"/>
          </a:xfrm>
        </p:spPr>
        <p:txBody>
          <a:bodyPr lIns="0" tIns="72000" rIns="0"/>
          <a:lstStyle>
            <a:lvl1pPr marL="0" indent="0" algn="ctr">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8" name="Bild 5" descr="Socialstyrelsen logotyp">
            <a:extLst>
              <a:ext uri="{FF2B5EF4-FFF2-40B4-BE49-F238E27FC236}">
                <a16:creationId xmlns:a16="http://schemas.microsoft.com/office/drawing/2014/main" id="{D3F05040-C74E-1D05-78D9-4CDBCBA6176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0431" y="2678227"/>
            <a:ext cx="4911139" cy="1055530"/>
          </a:xfrm>
          <a:prstGeom prst="rect">
            <a:avLst/>
          </a:prstGeom>
        </p:spPr>
      </p:pic>
    </p:spTree>
    <p:extLst>
      <p:ext uri="{BB962C8B-B14F-4D97-AF65-F5344CB8AC3E}">
        <p14:creationId xmlns:p14="http://schemas.microsoft.com/office/powerpoint/2010/main" val="2437760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toppbild">
    <p:bg>
      <p:bgPr>
        <a:solidFill>
          <a:schemeClr val="bg1">
            <a:lumMod val="85000"/>
          </a:schemeClr>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F35895A3-CFBD-2DD7-0C6D-2EC2943D2FD1}"/>
              </a:ext>
            </a:extLst>
          </p:cNvPr>
          <p:cNvPicPr>
            <a:picLocks noChangeAspect="1"/>
          </p:cNvPicPr>
          <p:nvPr userDrawn="1"/>
        </p:nvPicPr>
        <p:blipFill>
          <a:blip r:embed="rId2"/>
          <a:stretch>
            <a:fillRect/>
          </a:stretch>
        </p:blipFill>
        <p:spPr>
          <a:xfrm>
            <a:off x="0" y="0"/>
            <a:ext cx="12192000" cy="6266517"/>
          </a:xfrm>
          <a:prstGeom prst="rect">
            <a:avLst/>
          </a:prstGeom>
        </p:spPr>
      </p:pic>
    </p:spTree>
    <p:extLst>
      <p:ext uri="{BB962C8B-B14F-4D97-AF65-F5344CB8AC3E}">
        <p14:creationId xmlns:p14="http://schemas.microsoft.com/office/powerpoint/2010/main" val="405816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1">
            <a:extLst>
              <a:ext uri="{FF2B5EF4-FFF2-40B4-BE49-F238E27FC236}">
                <a16:creationId xmlns:a16="http://schemas.microsoft.com/office/drawing/2014/main" id="{A8BC795E-0211-60B3-4FEF-7B5792310DA6}"/>
              </a:ext>
              <a:ext uri="{C183D7F6-B498-43B3-948B-1728B52AA6E4}">
                <adec:decorative xmlns:adec="http://schemas.microsoft.com/office/drawing/2017/decorative" val="1"/>
              </a:ext>
            </a:extLst>
          </p:cNvPr>
          <p:cNvSpPr/>
          <p:nvPr userDrawn="1"/>
        </p:nvSpPr>
        <p:spPr>
          <a:xfrm>
            <a:off x="-7097" y="0"/>
            <a:ext cx="12192000" cy="6858000"/>
          </a:xfrm>
          <a:prstGeom prst="rect">
            <a:avLst/>
          </a:prstGeom>
          <a:solidFill>
            <a:srgbClr val="113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bg1"/>
              </a:solidFill>
            </a:endParaRPr>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637200" y="1691999"/>
            <a:ext cx="8968770" cy="2520000"/>
          </a:xfrm>
        </p:spPr>
        <p:txBody>
          <a:bodyPr rIns="0" anchor="b"/>
          <a:lstStyle>
            <a:lvl1pPr>
              <a:lnSpc>
                <a:spcPct val="100000"/>
              </a:lnSpc>
              <a:defRPr sz="4800" spc="-40" baseline="0">
                <a:solidFill>
                  <a:schemeClr val="bg1"/>
                </a:solidFill>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304384AE-3851-7BF4-93ED-FF5247D13852}"/>
              </a:ext>
            </a:extLst>
          </p:cNvPr>
          <p:cNvSpPr>
            <a:spLocks noGrp="1"/>
          </p:cNvSpPr>
          <p:nvPr>
            <p:ph type="body" idx="1" hasCustomPrompt="1"/>
          </p:nvPr>
        </p:nvSpPr>
        <p:spPr>
          <a:xfrm>
            <a:off x="637200" y="4333988"/>
            <a:ext cx="9000000" cy="1655763"/>
          </a:xfrm>
        </p:spPr>
        <p:txBody>
          <a:bodyPr lIns="0" tIns="72000" rIns="0"/>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Avsnittsundertitel</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dirty="0"/>
          </a:p>
        </p:txBody>
      </p:sp>
      <p:pic>
        <p:nvPicPr>
          <p:cNvPr id="8" name="Bild 7" descr="Socialstyrelsen logotyp">
            <a:extLst>
              <a:ext uri="{FF2B5EF4-FFF2-40B4-BE49-F238E27FC236}">
                <a16:creationId xmlns:a16="http://schemas.microsoft.com/office/drawing/2014/main" id="{B46BCB16-0BE3-50BE-D90A-CC43197FE0A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bg1"/>
                </a:solidFill>
              </a:defRPr>
            </a:lvl1pPr>
          </a:lstStyle>
          <a:p>
            <a:r>
              <a:rPr lang="sv-SE" dirty="0"/>
              <a:t>	</a:t>
            </a:r>
          </a:p>
        </p:txBody>
      </p:sp>
    </p:spTree>
    <p:extLst>
      <p:ext uri="{BB962C8B-B14F-4D97-AF65-F5344CB8AC3E}">
        <p14:creationId xmlns:p14="http://schemas.microsoft.com/office/powerpoint/2010/main" val="3316220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vsnittsrubrik numrerad">
    <p:spTree>
      <p:nvGrpSpPr>
        <p:cNvPr id="1" name=""/>
        <p:cNvGrpSpPr/>
        <p:nvPr/>
      </p:nvGrpSpPr>
      <p:grpSpPr>
        <a:xfrm>
          <a:off x="0" y="0"/>
          <a:ext cx="0" cy="0"/>
          <a:chOff x="0" y="0"/>
          <a:chExt cx="0" cy="0"/>
        </a:xfrm>
      </p:grpSpPr>
      <p:sp>
        <p:nvSpPr>
          <p:cNvPr id="4" name="Rektangel 1">
            <a:extLst>
              <a:ext uri="{FF2B5EF4-FFF2-40B4-BE49-F238E27FC236}">
                <a16:creationId xmlns:a16="http://schemas.microsoft.com/office/drawing/2014/main" id="{8EEF72E6-1FD0-2040-A0AD-ADEF7150CCBB}"/>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637200" y="540000"/>
            <a:ext cx="5199062" cy="2847601"/>
          </a:xfrm>
        </p:spPr>
        <p:txBody>
          <a:bodyPr rIns="0" anchor="t" anchorCtr="0"/>
          <a:lstStyle>
            <a:lvl1pPr>
              <a:lnSpc>
                <a:spcPct val="100000"/>
              </a:lnSpc>
              <a:defRPr sz="4000" spc="-40" baseline="0">
                <a:solidFill>
                  <a:schemeClr val="bg1"/>
                </a:solidFill>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304384AE-3851-7BF4-93ED-FF5247D13852}"/>
              </a:ext>
            </a:extLst>
          </p:cNvPr>
          <p:cNvSpPr>
            <a:spLocks noGrp="1"/>
          </p:cNvSpPr>
          <p:nvPr>
            <p:ph type="body" idx="1" hasCustomPrompt="1"/>
          </p:nvPr>
        </p:nvSpPr>
        <p:spPr>
          <a:xfrm>
            <a:off x="6100948" y="-828000"/>
            <a:ext cx="6087433" cy="6215551"/>
          </a:xfrm>
        </p:spPr>
        <p:txBody>
          <a:bodyPr/>
          <a:lstStyle>
            <a:lvl1pPr marL="0" indent="0" algn="r">
              <a:buNone/>
              <a:defRPr sz="40000" b="1">
                <a:solidFill>
                  <a:srgbClr val="00385C">
                    <a:alpha val="50000"/>
                  </a:srgb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1</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bg1"/>
                </a:solidFill>
              </a:defRPr>
            </a:lvl1pPr>
          </a:lstStyle>
          <a:p>
            <a:fld id="{72E6AD8C-8D45-475A-88F1-A1ABBFDF6A1B}" type="slidenum">
              <a:rPr lang="sv-SE" smtClean="0"/>
              <a:pPr/>
              <a:t>‹#›</a:t>
            </a:fld>
            <a:endParaRPr lang="sv-SE" dirty="0"/>
          </a:p>
        </p:txBody>
      </p:sp>
      <p:pic>
        <p:nvPicPr>
          <p:cNvPr id="8" name="Bild 7" descr="Socialstyrelsen logotyp">
            <a:extLst>
              <a:ext uri="{FF2B5EF4-FFF2-40B4-BE49-F238E27FC236}">
                <a16:creationId xmlns:a16="http://schemas.microsoft.com/office/drawing/2014/main" id="{B46BCB16-0BE3-50BE-D90A-CC43197FE0A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a:lstStyle>
            <a:lvl1pPr>
              <a:defRPr>
                <a:solidFill>
                  <a:schemeClr val="bg1"/>
                </a:solidFill>
              </a:defRPr>
            </a:lvl1pPr>
          </a:lstStyle>
          <a:p>
            <a:r>
              <a:rPr lang="sv-SE" dirty="0"/>
              <a:t>	</a:t>
            </a:r>
          </a:p>
        </p:txBody>
      </p:sp>
    </p:spTree>
    <p:extLst>
      <p:ext uri="{BB962C8B-B14F-4D97-AF65-F5344CB8AC3E}">
        <p14:creationId xmlns:p14="http://schemas.microsoft.com/office/powerpoint/2010/main" val="2313456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vsnittsrubrik med bakgrundsbild">
    <p:spTree>
      <p:nvGrpSpPr>
        <p:cNvPr id="1" name=""/>
        <p:cNvGrpSpPr/>
        <p:nvPr/>
      </p:nvGrpSpPr>
      <p:grpSpPr>
        <a:xfrm>
          <a:off x="0" y="0"/>
          <a:ext cx="0" cy="0"/>
          <a:chOff x="0" y="0"/>
          <a:chExt cx="0" cy="0"/>
        </a:xfrm>
      </p:grpSpPr>
      <p:sp>
        <p:nvSpPr>
          <p:cNvPr id="9" name="Platshållare för bild 8">
            <a:extLst>
              <a:ext uri="{FF2B5EF4-FFF2-40B4-BE49-F238E27FC236}">
                <a16:creationId xmlns:a16="http://schemas.microsoft.com/office/drawing/2014/main" id="{E14B9568-7C27-F74D-E439-0E6028288019}"/>
              </a:ext>
            </a:extLst>
          </p:cNvPr>
          <p:cNvSpPr>
            <a:spLocks noGrp="1"/>
          </p:cNvSpPr>
          <p:nvPr>
            <p:ph type="pic" sz="quarter" idx="13" hasCustomPrompt="1"/>
          </p:nvPr>
        </p:nvSpPr>
        <p:spPr>
          <a:xfrm>
            <a:off x="0" y="1"/>
            <a:ext cx="12192000" cy="6857999"/>
          </a:xfrm>
        </p:spPr>
        <p:txBody>
          <a:bodyPr/>
          <a:lstStyle>
            <a:lvl1pPr marL="0" indent="0">
              <a:buNone/>
              <a:defRPr sz="1100">
                <a:solidFill>
                  <a:schemeClr val="accent4"/>
                </a:solidFill>
              </a:defRPr>
            </a:lvl1pPr>
          </a:lstStyle>
          <a:p>
            <a:br>
              <a:rPr lang="sv-SE" dirty="0"/>
            </a:br>
            <a:r>
              <a:rPr lang="sv-SE" dirty="0"/>
              <a:t>	Utfallande bild bakom text – 1) Klicka på vit yta 2) Infoga bild. Kom ihåg att skriva in en alternativtext eller markera som dekorativ.</a:t>
            </a:r>
          </a:p>
        </p:txBody>
      </p:sp>
      <p:sp>
        <p:nvSpPr>
          <p:cNvPr id="2" name="Rubrik 1">
            <a:extLst>
              <a:ext uri="{FF2B5EF4-FFF2-40B4-BE49-F238E27FC236}">
                <a16:creationId xmlns:a16="http://schemas.microsoft.com/office/drawing/2014/main" id="{7C464FFB-21D6-470E-6B8B-7BD5C51BD3CD}"/>
              </a:ext>
            </a:extLst>
          </p:cNvPr>
          <p:cNvSpPr>
            <a:spLocks noGrp="1"/>
          </p:cNvSpPr>
          <p:nvPr>
            <p:ph type="title"/>
          </p:nvPr>
        </p:nvSpPr>
        <p:spPr>
          <a:xfrm>
            <a:off x="637200" y="1691999"/>
            <a:ext cx="8968770" cy="2520000"/>
          </a:xfrm>
        </p:spPr>
        <p:txBody>
          <a:bodyPr rIns="0" anchor="b"/>
          <a:lstStyle>
            <a:lvl1pPr>
              <a:lnSpc>
                <a:spcPct val="100000"/>
              </a:lnSpc>
              <a:defRPr sz="4800" spc="-40" baseline="0">
                <a:solidFill>
                  <a:schemeClr val="tx1"/>
                </a:solidFill>
              </a:defRPr>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304384AE-3851-7BF4-93ED-FF5247D13852}"/>
              </a:ext>
            </a:extLst>
          </p:cNvPr>
          <p:cNvSpPr>
            <a:spLocks noGrp="1"/>
          </p:cNvSpPr>
          <p:nvPr>
            <p:ph type="body" idx="1" hasCustomPrompt="1"/>
          </p:nvPr>
        </p:nvSpPr>
        <p:spPr>
          <a:xfrm>
            <a:off x="637200" y="4333988"/>
            <a:ext cx="9000000" cy="1655763"/>
          </a:xfrm>
        </p:spPr>
        <p:txBody>
          <a:bodyPr lIns="0" tIns="72000" rIns="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Avsnittsundertitel</a:t>
            </a:r>
          </a:p>
        </p:txBody>
      </p:sp>
      <p:sp>
        <p:nvSpPr>
          <p:cNvPr id="5" name="Platshållare för sidfot 4">
            <a:extLst>
              <a:ext uri="{FF2B5EF4-FFF2-40B4-BE49-F238E27FC236}">
                <a16:creationId xmlns:a16="http://schemas.microsoft.com/office/drawing/2014/main" id="{E1FBF1F4-C474-8781-D346-F257EC408BF0}"/>
              </a:ext>
            </a:extLst>
          </p:cNvPr>
          <p:cNvSpPr>
            <a:spLocks noGrp="1"/>
          </p:cNvSpPr>
          <p:nvPr>
            <p:ph type="ftr" sz="quarter" idx="11"/>
          </p:nvPr>
        </p:nvSpPr>
        <p:spPr/>
        <p:txBody>
          <a:bodyPr lIns="90000" tIns="46800"/>
          <a:lstStyle>
            <a:lvl1pPr>
              <a:defRPr>
                <a:solidFill>
                  <a:schemeClr val="tx1"/>
                </a:solidFill>
              </a:defRPr>
            </a:lvl1pPr>
          </a:lstStyle>
          <a:p>
            <a:r>
              <a:rPr lang="sv-SE" dirty="0"/>
              <a:t>	</a:t>
            </a:r>
          </a:p>
        </p:txBody>
      </p:sp>
      <p:sp>
        <p:nvSpPr>
          <p:cNvPr id="6" name="Platshållare för bildnummer 5">
            <a:extLst>
              <a:ext uri="{FF2B5EF4-FFF2-40B4-BE49-F238E27FC236}">
                <a16:creationId xmlns:a16="http://schemas.microsoft.com/office/drawing/2014/main" id="{97016464-DBE5-F6E9-FE56-B1BD67B0EF8A}"/>
              </a:ext>
            </a:extLst>
          </p:cNvPr>
          <p:cNvSpPr>
            <a:spLocks noGrp="1"/>
          </p:cNvSpPr>
          <p:nvPr>
            <p:ph type="sldNum" sz="quarter" idx="12"/>
          </p:nvPr>
        </p:nvSpPr>
        <p:spPr/>
        <p:txBody>
          <a:bodyPr/>
          <a:lstStyle>
            <a:lvl1pPr>
              <a:defRPr>
                <a:solidFill>
                  <a:schemeClr val="tx1"/>
                </a:solidFill>
              </a:defRPr>
            </a:lvl1pPr>
          </a:lstStyle>
          <a:p>
            <a:fld id="{72E6AD8C-8D45-475A-88F1-A1ABBFDF6A1B}" type="slidenum">
              <a:rPr lang="sv-SE" smtClean="0"/>
              <a:pPr/>
              <a:t>‹#›</a:t>
            </a:fld>
            <a:endParaRPr lang="sv-SE" dirty="0"/>
          </a:p>
        </p:txBody>
      </p:sp>
    </p:spTree>
    <p:extLst>
      <p:ext uri="{BB962C8B-B14F-4D97-AF65-F5344CB8AC3E}">
        <p14:creationId xmlns:p14="http://schemas.microsoft.com/office/powerpoint/2010/main" val="2757708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rIns="0"/>
          <a:lstStyle/>
          <a:p>
            <a:r>
              <a:rPr lang="sv-SE"/>
              <a:t>Klicka här för att ändra mall för rubrikformat</a:t>
            </a:r>
            <a:endParaRPr lang="sv-SE" dirty="0"/>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3657514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a:xfrm>
            <a:off x="636889" y="540000"/>
            <a:ext cx="9720000" cy="1080000"/>
          </a:xfrm>
        </p:spPr>
        <p:txBody>
          <a:bodyPr rIns="0"/>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F2BE7BE2-043A-8F86-E133-CBC0667ED849}"/>
              </a:ext>
            </a:extLst>
          </p:cNvPr>
          <p:cNvSpPr>
            <a:spLocks noGrp="1"/>
          </p:cNvSpPr>
          <p:nvPr>
            <p:ph type="body" sz="quarter" idx="13" hasCustomPrompt="1"/>
          </p:nvPr>
        </p:nvSpPr>
        <p:spPr>
          <a:xfrm>
            <a:off x="636044" y="1634399"/>
            <a:ext cx="6840000" cy="4583838"/>
          </a:xfrm>
        </p:spPr>
        <p:txBody>
          <a:bodyPr lIns="0" rIns="0"/>
          <a:lstStyle>
            <a:lvl1pPr marL="0" indent="0">
              <a:spcBef>
                <a:spcPts val="1800"/>
              </a:spcBef>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dirty="0"/>
              <a:t>Klicka här för att ändra format på bakgrundstexten</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352852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nktlist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6045" y="1634400"/>
            <a:ext cx="6840000" cy="4583838"/>
          </a:xfrm>
        </p:spPr>
        <p:txBody>
          <a:bodyPr lIns="0" rIns="0"/>
          <a:lstStyle>
            <a:lvl2pPr>
              <a:defRPr sz="2000"/>
            </a:lvl2pPr>
            <a:lvl3pPr>
              <a:defRPr sz="1800"/>
            </a:lvl3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2810987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umrerad list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D55D55-708A-8FA4-917F-FB99CACD4754}"/>
              </a:ext>
            </a:extLst>
          </p:cNvPr>
          <p:cNvSpPr>
            <a:spLocks noGrp="1"/>
          </p:cNvSpPr>
          <p:nvPr>
            <p:ph type="title"/>
          </p:nvPr>
        </p:nvSpPr>
        <p:spPr/>
        <p:txBody>
          <a:body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02D0CF93-B1DD-D6D4-275B-D9885AE1D479}"/>
              </a:ext>
            </a:extLst>
          </p:cNvPr>
          <p:cNvSpPr>
            <a:spLocks noGrp="1"/>
          </p:cNvSpPr>
          <p:nvPr>
            <p:ph type="body" sz="quarter" idx="13" hasCustomPrompt="1"/>
          </p:nvPr>
        </p:nvSpPr>
        <p:spPr>
          <a:xfrm>
            <a:off x="636045" y="1634400"/>
            <a:ext cx="6840000" cy="4583838"/>
          </a:xfrm>
        </p:spPr>
        <p:txBody>
          <a:bodyPr lIns="0" rIns="0"/>
          <a:lstStyle>
            <a:lvl1pPr marL="457200" indent="-457200">
              <a:buFont typeface="+mj-lt"/>
              <a:buAutoNum type="arabicPeriod"/>
              <a:defRPr/>
            </a:lvl1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sidfot 3">
            <a:extLst>
              <a:ext uri="{FF2B5EF4-FFF2-40B4-BE49-F238E27FC236}">
                <a16:creationId xmlns:a16="http://schemas.microsoft.com/office/drawing/2014/main" id="{089ED9DC-A147-02C8-8A8D-ABCBA04E37C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B88F5249-30B6-4068-3317-72A80A689D5E}"/>
              </a:ext>
            </a:extLst>
          </p:cNvPr>
          <p:cNvSpPr>
            <a:spLocks noGrp="1"/>
          </p:cNvSpPr>
          <p:nvPr>
            <p:ph type="sldNum" sz="quarter" idx="12"/>
          </p:nvPr>
        </p:nvSpPr>
        <p:spPr/>
        <p:txBody>
          <a:bodyPr/>
          <a:lstStyle/>
          <a:p>
            <a:fld id="{72E6AD8C-8D45-475A-88F1-A1ABBFDF6A1B}" type="slidenum">
              <a:rPr lang="sv-SE" smtClean="0"/>
              <a:t>‹#›</a:t>
            </a:fld>
            <a:endParaRPr lang="sv-SE" dirty="0"/>
          </a:p>
        </p:txBody>
      </p:sp>
    </p:spTree>
    <p:extLst>
      <p:ext uri="{BB962C8B-B14F-4D97-AF65-F5344CB8AC3E}">
        <p14:creationId xmlns:p14="http://schemas.microsoft.com/office/powerpoint/2010/main" val="209602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EF6AE06-7D0B-679D-DAEF-6C2C1D3AC566}"/>
              </a:ext>
            </a:extLst>
          </p:cNvPr>
          <p:cNvSpPr>
            <a:spLocks noGrp="1"/>
          </p:cNvSpPr>
          <p:nvPr>
            <p:ph type="title"/>
          </p:nvPr>
        </p:nvSpPr>
        <p:spPr>
          <a:xfrm>
            <a:off x="636889" y="540000"/>
            <a:ext cx="9720000" cy="1080000"/>
          </a:xfrm>
          <a:prstGeom prst="rect">
            <a:avLst/>
          </a:prstGeom>
        </p:spPr>
        <p:txBody>
          <a:bodyPr vert="horz" lIns="0" tIns="0" rIns="91440" bIns="45720" rtlCol="0" anchor="t" anchorCtr="0">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735A071-11A9-B41A-D9FC-FA993004023D}"/>
              </a:ext>
            </a:extLst>
          </p:cNvPr>
          <p:cNvSpPr>
            <a:spLocks noGrp="1"/>
          </p:cNvSpPr>
          <p:nvPr>
            <p:ph type="body" idx="1"/>
          </p:nvPr>
        </p:nvSpPr>
        <p:spPr>
          <a:xfrm>
            <a:off x="636045" y="1634097"/>
            <a:ext cx="7020000" cy="4582800"/>
          </a:xfrm>
          <a:prstGeom prst="rect">
            <a:avLst/>
          </a:prstGeom>
        </p:spPr>
        <p:txBody>
          <a:bodyPr vert="horz" lIns="0" tIns="45720" rIns="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sidfot 4">
            <a:extLst>
              <a:ext uri="{FF2B5EF4-FFF2-40B4-BE49-F238E27FC236}">
                <a16:creationId xmlns:a16="http://schemas.microsoft.com/office/drawing/2014/main" id="{15296B71-03DD-80A4-6205-3713B583AD18}"/>
              </a:ext>
            </a:extLst>
          </p:cNvPr>
          <p:cNvSpPr>
            <a:spLocks noGrp="1"/>
          </p:cNvSpPr>
          <p:nvPr>
            <p:ph type="ftr" sz="quarter" idx="3"/>
          </p:nvPr>
        </p:nvSpPr>
        <p:spPr>
          <a:xfrm>
            <a:off x="636045" y="6356350"/>
            <a:ext cx="4114800" cy="365125"/>
          </a:xfrm>
          <a:prstGeom prst="rect">
            <a:avLst/>
          </a:prstGeom>
        </p:spPr>
        <p:txBody>
          <a:bodyPr vert="horz" lIns="91440" tIns="45720" rIns="91440" bIns="45720" rtlCol="0" anchor="ctr"/>
          <a:lstStyle>
            <a:lvl1pPr algn="l">
              <a:defRPr sz="1200">
                <a:solidFill>
                  <a:schemeClr val="tx1"/>
                </a:solidFill>
              </a:defRPr>
            </a:lvl1pPr>
          </a:lstStyle>
          <a:p>
            <a:endParaRPr lang="sv-SE" dirty="0"/>
          </a:p>
        </p:txBody>
      </p:sp>
      <p:sp>
        <p:nvSpPr>
          <p:cNvPr id="6" name="Platshållare för bildnummer 5">
            <a:extLst>
              <a:ext uri="{FF2B5EF4-FFF2-40B4-BE49-F238E27FC236}">
                <a16:creationId xmlns:a16="http://schemas.microsoft.com/office/drawing/2014/main" id="{460F0521-EEC8-AA48-6F07-D6B78AAFDFF8}"/>
              </a:ext>
            </a:extLst>
          </p:cNvPr>
          <p:cNvSpPr>
            <a:spLocks noGrp="1"/>
          </p:cNvSpPr>
          <p:nvPr>
            <p:ph type="sldNum" sz="quarter" idx="4"/>
          </p:nvPr>
        </p:nvSpPr>
        <p:spPr>
          <a:xfrm>
            <a:off x="5629258" y="6356350"/>
            <a:ext cx="933484" cy="365125"/>
          </a:xfrm>
          <a:prstGeom prst="rect">
            <a:avLst/>
          </a:prstGeom>
        </p:spPr>
        <p:txBody>
          <a:bodyPr vert="horz" lIns="91440" tIns="45720" rIns="91440" bIns="45720" rtlCol="0" anchor="ctr"/>
          <a:lstStyle>
            <a:lvl1pPr algn="ctr">
              <a:defRPr sz="1200">
                <a:solidFill>
                  <a:schemeClr val="tx1"/>
                </a:solidFill>
              </a:defRPr>
            </a:lvl1pPr>
          </a:lstStyle>
          <a:p>
            <a:fld id="{72E6AD8C-8D45-475A-88F1-A1ABBFDF6A1B}" type="slidenum">
              <a:rPr lang="sv-SE" smtClean="0"/>
              <a:pPr/>
              <a:t>‹#›</a:t>
            </a:fld>
            <a:endParaRPr lang="sv-SE" dirty="0"/>
          </a:p>
        </p:txBody>
      </p:sp>
      <p:pic>
        <p:nvPicPr>
          <p:cNvPr id="7" name="Bildobjekt 6" descr="Logotyp Socialstyrelsen">
            <a:extLst>
              <a:ext uri="{FF2B5EF4-FFF2-40B4-BE49-F238E27FC236}">
                <a16:creationId xmlns:a16="http://schemas.microsoft.com/office/drawing/2014/main" id="{B6600725-C256-4E21-B2CE-967977119CFF}"/>
              </a:ext>
            </a:extLst>
          </p:cNvPr>
          <p:cNvPicPr>
            <a:picLocks noChangeAspect="1"/>
          </p:cNvPicPr>
          <p:nvPr userDrawn="1"/>
        </p:nvPicPr>
        <p:blipFill>
          <a:blip r:embed="rId26"/>
          <a:stretch>
            <a:fillRect/>
          </a:stretch>
        </p:blipFill>
        <p:spPr>
          <a:xfrm>
            <a:off x="10128113" y="6333464"/>
            <a:ext cx="1440000" cy="295715"/>
          </a:xfrm>
          <a:prstGeom prst="rect">
            <a:avLst/>
          </a:prstGeom>
        </p:spPr>
      </p:pic>
      <p:cxnSp>
        <p:nvCxnSpPr>
          <p:cNvPr id="8" name="Rak koppling 7">
            <a:extLst>
              <a:ext uri="{FF2B5EF4-FFF2-40B4-BE49-F238E27FC236}">
                <a16:creationId xmlns:a16="http://schemas.microsoft.com/office/drawing/2014/main" id="{80B3FD74-0299-3550-4E28-5ACB19E12AFC}"/>
              </a:ext>
              <a:ext uri="{C183D7F6-B498-43B3-948B-1728B52AA6E4}">
                <adec:decorative xmlns:adec="http://schemas.microsoft.com/office/drawing/2017/decorative" val="1"/>
              </a:ext>
            </a:extLst>
          </p:cNvPr>
          <p:cNvCxnSpPr/>
          <p:nvPr userDrawn="1"/>
        </p:nvCxnSpPr>
        <p:spPr>
          <a:xfrm>
            <a:off x="626357"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Rak koppling 8">
            <a:extLst>
              <a:ext uri="{FF2B5EF4-FFF2-40B4-BE49-F238E27FC236}">
                <a16:creationId xmlns:a16="http://schemas.microsoft.com/office/drawing/2014/main" id="{915831CF-0745-C506-4100-FE148513A3F5}"/>
              </a:ext>
              <a:ext uri="{C183D7F6-B498-43B3-948B-1728B52AA6E4}">
                <adec:decorative xmlns:adec="http://schemas.microsoft.com/office/drawing/2017/decorative" val="1"/>
              </a:ext>
            </a:extLst>
          </p:cNvPr>
          <p:cNvCxnSpPr/>
          <p:nvPr userDrawn="1"/>
        </p:nvCxnSpPr>
        <p:spPr>
          <a:xfrm>
            <a:off x="580866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Rak koppling 9">
            <a:extLst>
              <a:ext uri="{FF2B5EF4-FFF2-40B4-BE49-F238E27FC236}">
                <a16:creationId xmlns:a16="http://schemas.microsoft.com/office/drawing/2014/main" id="{D0E0E85A-E94E-02CB-591B-5C472DFA277C}"/>
              </a:ext>
              <a:ext uri="{C183D7F6-B498-43B3-948B-1728B52AA6E4}">
                <adec:decorative xmlns:adec="http://schemas.microsoft.com/office/drawing/2017/decorative" val="1"/>
              </a:ext>
            </a:extLst>
          </p:cNvPr>
          <p:cNvCxnSpPr/>
          <p:nvPr userDrawn="1"/>
        </p:nvCxnSpPr>
        <p:spPr>
          <a:xfrm>
            <a:off x="6383338"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C02D0A55-E372-4B7F-403F-2E3DC6E83DDF}"/>
              </a:ext>
              <a:ext uri="{C183D7F6-B498-43B3-948B-1728B52AA6E4}">
                <adec:decorative xmlns:adec="http://schemas.microsoft.com/office/drawing/2017/decorative" val="1"/>
              </a:ext>
            </a:extLst>
          </p:cNvPr>
          <p:cNvCxnSpPr>
            <a:cxnSpLocks/>
          </p:cNvCxnSpPr>
          <p:nvPr userDrawn="1"/>
        </p:nvCxnSpPr>
        <p:spPr>
          <a:xfrm>
            <a:off x="1156811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24B18876-DAF9-0CED-0C89-9EA95DA1DD08}"/>
              </a:ext>
              <a:ext uri="{C183D7F6-B498-43B3-948B-1728B52AA6E4}">
                <adec:decorative xmlns:adec="http://schemas.microsoft.com/office/drawing/2017/decorative" val="1"/>
              </a:ext>
            </a:extLst>
          </p:cNvPr>
          <p:cNvCxnSpPr>
            <a:cxnSpLocks/>
          </p:cNvCxnSpPr>
          <p:nvPr userDrawn="1"/>
        </p:nvCxnSpPr>
        <p:spPr>
          <a:xfrm rot="5400000">
            <a:off x="12420684" y="48945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Rak koppling 12">
            <a:extLst>
              <a:ext uri="{FF2B5EF4-FFF2-40B4-BE49-F238E27FC236}">
                <a16:creationId xmlns:a16="http://schemas.microsoft.com/office/drawing/2014/main" id="{5EF01506-B404-7FAC-EF48-44D61E34C78D}"/>
              </a:ext>
              <a:ext uri="{C183D7F6-B498-43B3-948B-1728B52AA6E4}">
                <adec:decorative xmlns:adec="http://schemas.microsoft.com/office/drawing/2017/decorative" val="1"/>
              </a:ext>
            </a:extLst>
          </p:cNvPr>
          <p:cNvCxnSpPr>
            <a:cxnSpLocks/>
          </p:cNvCxnSpPr>
          <p:nvPr userDrawn="1"/>
        </p:nvCxnSpPr>
        <p:spPr>
          <a:xfrm rot="5400000">
            <a:off x="12420684" y="329837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ak koppling 13">
            <a:extLst>
              <a:ext uri="{FF2B5EF4-FFF2-40B4-BE49-F238E27FC236}">
                <a16:creationId xmlns:a16="http://schemas.microsoft.com/office/drawing/2014/main" id="{0FA766C4-1E08-20C2-C14D-AD4AD7320025}"/>
              </a:ext>
              <a:ext uri="{C183D7F6-B498-43B3-948B-1728B52AA6E4}">
                <adec:decorative xmlns:adec="http://schemas.microsoft.com/office/drawing/2017/decorative" val="1"/>
              </a:ext>
            </a:extLst>
          </p:cNvPr>
          <p:cNvCxnSpPr>
            <a:cxnSpLocks/>
          </p:cNvCxnSpPr>
          <p:nvPr userDrawn="1"/>
        </p:nvCxnSpPr>
        <p:spPr>
          <a:xfrm rot="5400000">
            <a:off x="12420684" y="6106660"/>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DC70BE39-AE1C-A008-E5DE-EF68DC6EC0AF}"/>
              </a:ext>
              <a:ext uri="{C183D7F6-B498-43B3-948B-1728B52AA6E4}">
                <adec:decorative xmlns:adec="http://schemas.microsoft.com/office/drawing/2017/decorative" val="1"/>
              </a:ext>
            </a:extLst>
          </p:cNvPr>
          <p:cNvCxnSpPr/>
          <p:nvPr userDrawn="1"/>
        </p:nvCxnSpPr>
        <p:spPr>
          <a:xfrm>
            <a:off x="623887"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ak koppling 15">
            <a:extLst>
              <a:ext uri="{FF2B5EF4-FFF2-40B4-BE49-F238E27FC236}">
                <a16:creationId xmlns:a16="http://schemas.microsoft.com/office/drawing/2014/main" id="{2A6D88E5-9D1D-0299-0E23-7792F919E253}"/>
              </a:ext>
              <a:ext uri="{C183D7F6-B498-43B3-948B-1728B52AA6E4}">
                <adec:decorative xmlns:adec="http://schemas.microsoft.com/office/drawing/2017/decorative" val="1"/>
              </a:ext>
            </a:extLst>
          </p:cNvPr>
          <p:cNvCxnSpPr/>
          <p:nvPr userDrawn="1"/>
        </p:nvCxnSpPr>
        <p:spPr>
          <a:xfrm>
            <a:off x="580866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ak koppling 16">
            <a:extLst>
              <a:ext uri="{FF2B5EF4-FFF2-40B4-BE49-F238E27FC236}">
                <a16:creationId xmlns:a16="http://schemas.microsoft.com/office/drawing/2014/main" id="{FFB69A4D-C031-4997-2CD8-3735C5CB356C}"/>
              </a:ext>
              <a:ext uri="{C183D7F6-B498-43B3-948B-1728B52AA6E4}">
                <adec:decorative xmlns:adec="http://schemas.microsoft.com/office/drawing/2017/decorative" val="1"/>
              </a:ext>
            </a:extLst>
          </p:cNvPr>
          <p:cNvCxnSpPr/>
          <p:nvPr userDrawn="1"/>
        </p:nvCxnSpPr>
        <p:spPr>
          <a:xfrm>
            <a:off x="6383338"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Rak koppling 17">
            <a:extLst>
              <a:ext uri="{FF2B5EF4-FFF2-40B4-BE49-F238E27FC236}">
                <a16:creationId xmlns:a16="http://schemas.microsoft.com/office/drawing/2014/main" id="{E98BF6E7-B0B5-A519-1C2F-BDF7C16E622F}"/>
              </a:ext>
              <a:ext uri="{C183D7F6-B498-43B3-948B-1728B52AA6E4}">
                <adec:decorative xmlns:adec="http://schemas.microsoft.com/office/drawing/2017/decorative" val="1"/>
              </a:ext>
            </a:extLst>
          </p:cNvPr>
          <p:cNvCxnSpPr>
            <a:cxnSpLocks/>
          </p:cNvCxnSpPr>
          <p:nvPr userDrawn="1"/>
        </p:nvCxnSpPr>
        <p:spPr>
          <a:xfrm>
            <a:off x="1156811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Rak koppling 18">
            <a:extLst>
              <a:ext uri="{FF2B5EF4-FFF2-40B4-BE49-F238E27FC236}">
                <a16:creationId xmlns:a16="http://schemas.microsoft.com/office/drawing/2014/main" id="{89EA6B94-E30D-5779-F560-45F2A9F8D505}"/>
              </a:ext>
              <a:ext uri="{C183D7F6-B498-43B3-948B-1728B52AA6E4}">
                <adec:decorative xmlns:adec="http://schemas.microsoft.com/office/drawing/2017/decorative" val="1"/>
              </a:ext>
            </a:extLst>
          </p:cNvPr>
          <p:cNvCxnSpPr>
            <a:cxnSpLocks/>
          </p:cNvCxnSpPr>
          <p:nvPr userDrawn="1"/>
        </p:nvCxnSpPr>
        <p:spPr>
          <a:xfrm rot="5400000">
            <a:off x="-242020" y="48945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Rak koppling 19">
            <a:extLst>
              <a:ext uri="{FF2B5EF4-FFF2-40B4-BE49-F238E27FC236}">
                <a16:creationId xmlns:a16="http://schemas.microsoft.com/office/drawing/2014/main" id="{608B746F-43F8-0E83-27C2-8B3D79142687}"/>
              </a:ext>
              <a:ext uri="{C183D7F6-B498-43B3-948B-1728B52AA6E4}">
                <adec:decorative xmlns:adec="http://schemas.microsoft.com/office/drawing/2017/decorative" val="1"/>
              </a:ext>
            </a:extLst>
          </p:cNvPr>
          <p:cNvCxnSpPr>
            <a:cxnSpLocks/>
          </p:cNvCxnSpPr>
          <p:nvPr userDrawn="1"/>
        </p:nvCxnSpPr>
        <p:spPr>
          <a:xfrm rot="5400000">
            <a:off x="-242020" y="329837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453CBA76-A7BD-F3F8-69A4-BD6E3B10419C}"/>
              </a:ext>
              <a:ext uri="{C183D7F6-B498-43B3-948B-1728B52AA6E4}">
                <adec:decorative xmlns:adec="http://schemas.microsoft.com/office/drawing/2017/decorative" val="1"/>
              </a:ext>
            </a:extLst>
          </p:cNvPr>
          <p:cNvCxnSpPr>
            <a:cxnSpLocks/>
          </p:cNvCxnSpPr>
          <p:nvPr userDrawn="1"/>
        </p:nvCxnSpPr>
        <p:spPr>
          <a:xfrm rot="5400000">
            <a:off x="-242020" y="6106661"/>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469253"/>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79" r:id="rId4"/>
    <p:sldLayoutId id="2147483660" r:id="rId5"/>
    <p:sldLayoutId id="2147483654" r:id="rId6"/>
    <p:sldLayoutId id="2147483661" r:id="rId7"/>
    <p:sldLayoutId id="2147483662" r:id="rId8"/>
    <p:sldLayoutId id="2147483667" r:id="rId9"/>
    <p:sldLayoutId id="2147483665" r:id="rId10"/>
    <p:sldLayoutId id="2147483666" r:id="rId11"/>
    <p:sldLayoutId id="2147483664" r:id="rId12"/>
    <p:sldLayoutId id="2147483668" r:id="rId13"/>
    <p:sldLayoutId id="2147483680" r:id="rId14"/>
    <p:sldLayoutId id="2147483669" r:id="rId15"/>
    <p:sldLayoutId id="2147483682" r:id="rId16"/>
    <p:sldLayoutId id="2147483681" r:id="rId17"/>
    <p:sldLayoutId id="2147483670" r:id="rId18"/>
    <p:sldLayoutId id="2147483671" r:id="rId19"/>
    <p:sldLayoutId id="2147483673" r:id="rId20"/>
    <p:sldLayoutId id="2147483674" r:id="rId21"/>
    <p:sldLayoutId id="2147483675" r:id="rId22"/>
    <p:sldLayoutId id="2147483676" r:id="rId23"/>
    <p:sldLayoutId id="2147483678" r:id="rId24"/>
  </p:sldLayoutIdLst>
  <p:txStyles>
    <p:titleStyle>
      <a:lvl1pPr algn="l" defTabSz="914400" rtl="0" eaLnBrk="1" latinLnBrk="0" hangingPunct="1">
        <a:lnSpc>
          <a:spcPct val="110000"/>
        </a:lnSpc>
        <a:spcBef>
          <a:spcPct val="0"/>
        </a:spcBef>
        <a:buNone/>
        <a:defRPr sz="3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Noto Sans" panose="020B0502040504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Noto Sans" panose="020B0502040504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Noto Sans" panose="020B0502040504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Noto Sans" panose="020B0502040504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659" userDrawn="1">
          <p15:clr>
            <a:srgbClr val="F26B43"/>
          </p15:clr>
        </p15:guide>
        <p15:guide id="3" pos="4021" userDrawn="1">
          <p15:clr>
            <a:srgbClr val="F26B43"/>
          </p15:clr>
        </p15:guide>
        <p15:guide id="4" pos="7287" userDrawn="1">
          <p15:clr>
            <a:srgbClr val="F26B43"/>
          </p15:clr>
        </p15:guide>
        <p15:guide id="5" pos="393" userDrawn="1">
          <p15:clr>
            <a:srgbClr val="F26B43"/>
          </p15:clr>
        </p15:guide>
        <p15:guide id="6" orient="horz" pos="391" userDrawn="1">
          <p15:clr>
            <a:srgbClr val="F26B43"/>
          </p15:clr>
        </p15:guide>
        <p15:guide id="7" orient="horz" pos="392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www.socialstyrelsen.se/kunskapsstod-och-regler/omraden/sallsynta-halsotillstand/22q11-deletionssyndromet/"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nck.uu.se/digitalAssets/965/c_965820-l_3-k_nck-guide_rev_2021--nfc--webb-med-titel.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www.socialstyrelsen.se/statistik-och-data/klassifikationer-och-koder/kv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ubrik 15">
            <a:extLst>
              <a:ext uri="{FF2B5EF4-FFF2-40B4-BE49-F238E27FC236}">
                <a16:creationId xmlns:a16="http://schemas.microsoft.com/office/drawing/2014/main" id="{2E2AA013-1C60-4F11-A178-81752B6C2C36}"/>
              </a:ext>
            </a:extLst>
          </p:cNvPr>
          <p:cNvSpPr>
            <a:spLocks noGrp="1"/>
          </p:cNvSpPr>
          <p:nvPr>
            <p:ph type="ctrTitle"/>
          </p:nvPr>
        </p:nvSpPr>
        <p:spPr>
          <a:xfrm>
            <a:off x="637200" y="1692000"/>
            <a:ext cx="9180000" cy="913177"/>
          </a:xfrm>
        </p:spPr>
        <p:txBody>
          <a:bodyPr/>
          <a:lstStyle/>
          <a:p>
            <a:r>
              <a:rPr lang="sv-SE" dirty="0">
                <a:latin typeface="Arial" panose="020B0604020202020204" pitchFamily="34" charset="0"/>
                <a:cs typeface="Arial" panose="020B0604020202020204" pitchFamily="34" charset="0"/>
              </a:rPr>
              <a:t>Klassifikationsfrågor </a:t>
            </a:r>
            <a:endParaRPr lang="sv-SE" dirty="0"/>
          </a:p>
        </p:txBody>
      </p:sp>
      <p:sp>
        <p:nvSpPr>
          <p:cNvPr id="17" name="Underrubrik 16">
            <a:extLst>
              <a:ext uri="{FF2B5EF4-FFF2-40B4-BE49-F238E27FC236}">
                <a16:creationId xmlns:a16="http://schemas.microsoft.com/office/drawing/2014/main" id="{FCD190C8-9DBD-48AF-AE9E-D1ABC4D53124}"/>
              </a:ext>
            </a:extLst>
          </p:cNvPr>
          <p:cNvSpPr>
            <a:spLocks noGrp="1"/>
          </p:cNvSpPr>
          <p:nvPr>
            <p:ph type="subTitle" idx="1"/>
          </p:nvPr>
        </p:nvSpPr>
        <p:spPr>
          <a:xfrm>
            <a:off x="637199" y="2475781"/>
            <a:ext cx="9180000" cy="2690219"/>
          </a:xfrm>
        </p:spPr>
        <p:txBody>
          <a:bodyPr/>
          <a:lstStyle/>
          <a:p>
            <a:r>
              <a:rPr lang="sv-SE" sz="3600" dirty="0">
                <a:latin typeface="Arial" panose="020B0604020202020204" pitchFamily="34" charset="0"/>
                <a:cs typeface="Arial" panose="020B0604020202020204" pitchFamily="34" charset="0"/>
              </a:rPr>
              <a:t>RDK:s fortbildningsdagar</a:t>
            </a:r>
            <a:br>
              <a:rPr lang="sv-SE" sz="3600" dirty="0">
                <a:latin typeface="Arial" panose="020B0604020202020204" pitchFamily="34" charset="0"/>
                <a:cs typeface="Arial" panose="020B0604020202020204" pitchFamily="34" charset="0"/>
              </a:rPr>
            </a:br>
            <a:r>
              <a:rPr lang="sv-SE" sz="3600" dirty="0">
                <a:latin typeface="Arial" panose="020B0604020202020204" pitchFamily="34" charset="0"/>
                <a:cs typeface="Arial" panose="020B0604020202020204" pitchFamily="34" charset="0"/>
              </a:rPr>
              <a:t>Quality Hotel View </a:t>
            </a:r>
            <a:br>
              <a:rPr lang="sv-SE" sz="3600" dirty="0">
                <a:latin typeface="Arial" panose="020B0604020202020204" pitchFamily="34" charset="0"/>
                <a:cs typeface="Arial" panose="020B0604020202020204" pitchFamily="34" charset="0"/>
              </a:rPr>
            </a:br>
            <a:r>
              <a:rPr lang="sv-SE" sz="3600" dirty="0">
                <a:latin typeface="Arial" panose="020B0604020202020204" pitchFamily="34" charset="0"/>
                <a:cs typeface="Arial" panose="020B0604020202020204" pitchFamily="34" charset="0"/>
              </a:rPr>
              <a:t>Hyllie </a:t>
            </a:r>
          </a:p>
          <a:p>
            <a:r>
              <a:rPr lang="sv-SE" sz="3600" dirty="0">
                <a:latin typeface="Arial" panose="020B0604020202020204" pitchFamily="34" charset="0"/>
                <a:cs typeface="Arial" panose="020B0604020202020204" pitchFamily="34" charset="0"/>
              </a:rPr>
              <a:t>21-22 Mars 2024</a:t>
            </a:r>
          </a:p>
        </p:txBody>
      </p:sp>
      <p:sp>
        <p:nvSpPr>
          <p:cNvPr id="18" name="Platshållare för text 17">
            <a:extLst>
              <a:ext uri="{FF2B5EF4-FFF2-40B4-BE49-F238E27FC236}">
                <a16:creationId xmlns:a16="http://schemas.microsoft.com/office/drawing/2014/main" id="{9D67B862-739B-4E7B-9839-0C40561DFAB9}"/>
              </a:ext>
            </a:extLst>
          </p:cNvPr>
          <p:cNvSpPr>
            <a:spLocks noGrp="1"/>
          </p:cNvSpPr>
          <p:nvPr>
            <p:ph type="body" sz="quarter" idx="10"/>
          </p:nvPr>
        </p:nvSpPr>
        <p:spPr>
          <a:xfrm>
            <a:off x="637199" y="5503653"/>
            <a:ext cx="5220000" cy="749147"/>
          </a:xfrm>
        </p:spPr>
        <p:txBody>
          <a:bodyPr/>
          <a:lstStyle/>
          <a:p>
            <a:r>
              <a:rPr lang="sv-SE" dirty="0"/>
              <a:t>Christian Francke UHS/KLT</a:t>
            </a:r>
          </a:p>
          <a:p>
            <a:r>
              <a:rPr lang="sv-SE" dirty="0"/>
              <a:t>Olafr Steinum</a:t>
            </a:r>
          </a:p>
        </p:txBody>
      </p:sp>
      <p:pic>
        <p:nvPicPr>
          <p:cNvPr id="4" name="Bild 5" descr="Socialstyrelsen logotyp">
            <a:extLst>
              <a:ext uri="{FF2B5EF4-FFF2-40B4-BE49-F238E27FC236}">
                <a16:creationId xmlns:a16="http://schemas.microsoft.com/office/drawing/2014/main" id="{1996B044-7A80-A39E-1243-0F42A16CBE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8490" y="620713"/>
            <a:ext cx="2438400" cy="524075"/>
          </a:xfrm>
          <a:prstGeom prst="rect">
            <a:avLst/>
          </a:prstGeom>
        </p:spPr>
      </p:pic>
    </p:spTree>
    <p:extLst>
      <p:ext uri="{BB962C8B-B14F-4D97-AF65-F5344CB8AC3E}">
        <p14:creationId xmlns:p14="http://schemas.microsoft.com/office/powerpoint/2010/main" val="3179143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a:xfrm>
            <a:off x="636042" y="128856"/>
            <a:ext cx="9720000" cy="1080000"/>
          </a:xfrm>
        </p:spPr>
        <p:txBody>
          <a:bodyPr/>
          <a:lstStyle/>
          <a:p>
            <a:r>
              <a:rPr lang="sv-SE" dirty="0"/>
              <a:t>Fråga 5 forts</a:t>
            </a:r>
            <a:br>
              <a:rPr lang="sv-SE" altLang="sv-SE" dirty="0"/>
            </a:br>
            <a:r>
              <a:rPr lang="sv-SE" altLang="sv-SE" dirty="0"/>
              <a:t>	DRG 82 Tumör i andningsorgan</a:t>
            </a:r>
            <a:endParaRPr lang="sv-SE" dirty="0"/>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dirty="0"/>
              <a:t> </a:t>
            </a:r>
          </a:p>
        </p:txBody>
      </p:sp>
      <p:graphicFrame>
        <p:nvGraphicFramePr>
          <p:cNvPr id="4" name="Object 5">
            <a:extLst>
              <a:ext uri="{FF2B5EF4-FFF2-40B4-BE49-F238E27FC236}">
                <a16:creationId xmlns:a16="http://schemas.microsoft.com/office/drawing/2014/main" id="{66040C42-902C-411C-B285-4C7174229E6F}"/>
              </a:ext>
            </a:extLst>
          </p:cNvPr>
          <p:cNvGraphicFramePr>
            <a:graphicFrameLocks noGrp="1" noChangeAspect="1"/>
          </p:cNvGraphicFramePr>
          <p:nvPr>
            <p:ph idx="1"/>
            <p:extLst>
              <p:ext uri="{D42A27DB-BD31-4B8C-83A1-F6EECF244321}">
                <p14:modId xmlns:p14="http://schemas.microsoft.com/office/powerpoint/2010/main" val="2579062788"/>
              </p:ext>
            </p:extLst>
          </p:nvPr>
        </p:nvGraphicFramePr>
        <p:xfrm>
          <a:off x="814069" y="1535971"/>
          <a:ext cx="9144000" cy="5040312"/>
        </p:xfrm>
        <a:graphic>
          <a:graphicData uri="http://schemas.openxmlformats.org/presentationml/2006/ole">
            <mc:AlternateContent xmlns:mc="http://schemas.openxmlformats.org/markup-compatibility/2006">
              <mc:Choice xmlns:v="urn:schemas-microsoft-com:vml" Requires="v">
                <p:oleObj name="Diagram" r:id="rId2" imgW="8886749" imgH="4457700" progId="Excel.Chart.8">
                  <p:embed/>
                </p:oleObj>
              </mc:Choice>
              <mc:Fallback>
                <p:oleObj name="Diagram" r:id="rId2" imgW="8886749" imgH="4457700" progId="Excel.Chart.8">
                  <p:embed/>
                  <p:pic>
                    <p:nvPicPr>
                      <p:cNvPr id="124933" name="Object 5">
                        <a:extLst>
                          <a:ext uri="{FF2B5EF4-FFF2-40B4-BE49-F238E27FC236}">
                            <a16:creationId xmlns:a16="http://schemas.microsoft.com/office/drawing/2014/main" id="{D240FD2C-3B58-03D2-8573-1A7E78B2A2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069" y="1535971"/>
                        <a:ext cx="9144000" cy="5040312"/>
                      </a:xfrm>
                      <a:prstGeom prst="rect">
                        <a:avLst/>
                      </a:prstGeom>
                      <a:solidFill>
                        <a:schemeClr val="bg1">
                          <a:alpha val="67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textruta 7">
            <a:extLst>
              <a:ext uri="{FF2B5EF4-FFF2-40B4-BE49-F238E27FC236}">
                <a16:creationId xmlns:a16="http://schemas.microsoft.com/office/drawing/2014/main" id="{A42CBD3F-B77C-4191-A46E-21526E23DF66}"/>
              </a:ext>
            </a:extLst>
          </p:cNvPr>
          <p:cNvSpPr txBox="1"/>
          <p:nvPr/>
        </p:nvSpPr>
        <p:spPr>
          <a:xfrm rot="16200000">
            <a:off x="-23058" y="3244334"/>
            <a:ext cx="1887028" cy="369332"/>
          </a:xfrm>
          <a:prstGeom prst="rect">
            <a:avLst/>
          </a:prstGeom>
          <a:solidFill>
            <a:srgbClr val="ECCFE9"/>
          </a:solidFill>
        </p:spPr>
        <p:txBody>
          <a:bodyPr wrap="square" rtlCol="0">
            <a:spAutoFit/>
          </a:bodyPr>
          <a:lstStyle/>
          <a:p>
            <a:r>
              <a:rPr lang="sv-SE" dirty="0"/>
              <a:t>Antal patienter</a:t>
            </a:r>
          </a:p>
        </p:txBody>
      </p:sp>
      <p:sp>
        <p:nvSpPr>
          <p:cNvPr id="11" name="textruta 10">
            <a:extLst>
              <a:ext uri="{FF2B5EF4-FFF2-40B4-BE49-F238E27FC236}">
                <a16:creationId xmlns:a16="http://schemas.microsoft.com/office/drawing/2014/main" id="{061A8E3E-D03B-4B80-B7AA-76EE55538192}"/>
              </a:ext>
            </a:extLst>
          </p:cNvPr>
          <p:cNvSpPr txBox="1"/>
          <p:nvPr/>
        </p:nvSpPr>
        <p:spPr>
          <a:xfrm>
            <a:off x="3840352" y="6194591"/>
            <a:ext cx="3448472" cy="369332"/>
          </a:xfrm>
          <a:prstGeom prst="rect">
            <a:avLst/>
          </a:prstGeom>
          <a:solidFill>
            <a:srgbClr val="ECCFE9"/>
          </a:solidFill>
        </p:spPr>
        <p:txBody>
          <a:bodyPr wrap="square" rtlCol="0">
            <a:spAutoFit/>
          </a:bodyPr>
          <a:lstStyle/>
          <a:p>
            <a:r>
              <a:rPr lang="sv-SE" dirty="0"/>
              <a:t>Kostnad per patient i 1000 kr</a:t>
            </a:r>
          </a:p>
        </p:txBody>
      </p:sp>
      <p:sp>
        <p:nvSpPr>
          <p:cNvPr id="5" name="textruta 4">
            <a:extLst>
              <a:ext uri="{FF2B5EF4-FFF2-40B4-BE49-F238E27FC236}">
                <a16:creationId xmlns:a16="http://schemas.microsoft.com/office/drawing/2014/main" id="{DAFCD470-2208-FF93-AFFB-93E1C13E19C4}"/>
              </a:ext>
            </a:extLst>
          </p:cNvPr>
          <p:cNvSpPr txBox="1"/>
          <p:nvPr/>
        </p:nvSpPr>
        <p:spPr>
          <a:xfrm>
            <a:off x="3907580" y="1104047"/>
            <a:ext cx="3054041" cy="369332"/>
          </a:xfrm>
          <a:prstGeom prst="rect">
            <a:avLst/>
          </a:prstGeom>
          <a:noFill/>
        </p:spPr>
        <p:txBody>
          <a:bodyPr wrap="none" rtlCol="0">
            <a:spAutoFit/>
          </a:bodyPr>
          <a:lstStyle/>
          <a:p>
            <a:r>
              <a:rPr lang="sv-SE" dirty="0"/>
              <a:t>Exempel från VGR ca 2010 </a:t>
            </a:r>
          </a:p>
        </p:txBody>
      </p:sp>
      <p:sp>
        <p:nvSpPr>
          <p:cNvPr id="6" name="Rektangel 5">
            <a:extLst>
              <a:ext uri="{FF2B5EF4-FFF2-40B4-BE49-F238E27FC236}">
                <a16:creationId xmlns:a16="http://schemas.microsoft.com/office/drawing/2014/main" id="{9FB83CA7-3562-48E8-1BC3-B9C2129A0537}"/>
              </a:ext>
            </a:extLst>
          </p:cNvPr>
          <p:cNvSpPr/>
          <p:nvPr/>
        </p:nvSpPr>
        <p:spPr>
          <a:xfrm>
            <a:off x="9958069" y="6218237"/>
            <a:ext cx="1762154" cy="51090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1338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EAB49B9C-1911-AD19-2713-1681427667B2}"/>
              </a:ext>
            </a:extLst>
          </p:cNvPr>
          <p:cNvSpPr>
            <a:spLocks noGrp="1"/>
          </p:cNvSpPr>
          <p:nvPr>
            <p:ph type="body" sz="quarter" idx="13"/>
          </p:nvPr>
        </p:nvSpPr>
        <p:spPr>
          <a:xfrm>
            <a:off x="2242209" y="1443568"/>
            <a:ext cx="6840000" cy="4583838"/>
          </a:xfrm>
        </p:spPr>
        <p:txBody>
          <a:bodyPr/>
          <a:lstStyle/>
          <a:p>
            <a:pPr marL="0" indent="0">
              <a:buNone/>
            </a:pPr>
            <a:r>
              <a:rPr lang="sv-SE" dirty="0"/>
              <a:t>Exempel på vårdtillfällen med tumörsjukdom som har kort vårdtid:</a:t>
            </a:r>
          </a:p>
          <a:p>
            <a:endParaRPr lang="sv-SE" dirty="0"/>
          </a:p>
          <a:p>
            <a:pPr lvl="1"/>
            <a:r>
              <a:rPr lang="sv-SE" dirty="0"/>
              <a:t>Anemi, kommer endast för blodtransfusion</a:t>
            </a:r>
          </a:p>
          <a:p>
            <a:pPr lvl="1"/>
            <a:r>
              <a:rPr lang="sv-SE" dirty="0" err="1"/>
              <a:t>Neutropen</a:t>
            </a:r>
            <a:r>
              <a:rPr lang="sv-SE" dirty="0"/>
              <a:t> feber</a:t>
            </a:r>
          </a:p>
          <a:p>
            <a:pPr lvl="1"/>
            <a:r>
              <a:rPr lang="sv-SE" dirty="0" err="1"/>
              <a:t>Illemåande</a:t>
            </a:r>
            <a:r>
              <a:rPr lang="sv-SE" dirty="0"/>
              <a:t> efter cytostatikabehandling</a:t>
            </a:r>
          </a:p>
          <a:p>
            <a:pPr lvl="1"/>
            <a:r>
              <a:rPr lang="sv-SE" dirty="0"/>
              <a:t>Inlagd för kemoterapi ett – två dygn</a:t>
            </a:r>
          </a:p>
          <a:p>
            <a:pPr lvl="1"/>
            <a:r>
              <a:rPr lang="sv-SE" dirty="0" err="1"/>
              <a:t>Diarre</a:t>
            </a:r>
            <a:endParaRPr lang="sv-SE" dirty="0"/>
          </a:p>
          <a:p>
            <a:pPr lvl="1"/>
            <a:endParaRPr lang="sv-SE" dirty="0"/>
          </a:p>
          <a:p>
            <a:pPr marL="0" indent="0">
              <a:buNone/>
            </a:pPr>
            <a:r>
              <a:rPr lang="sv-SE" dirty="0"/>
              <a:t>Dessa vårdtillfällen ska ha annan huvuddiagnos än tumörsjukdom, och grupperas till andra DRG</a:t>
            </a:r>
          </a:p>
        </p:txBody>
      </p:sp>
      <p:sp>
        <p:nvSpPr>
          <p:cNvPr id="6" name="Rubrik 1">
            <a:extLst>
              <a:ext uri="{FF2B5EF4-FFF2-40B4-BE49-F238E27FC236}">
                <a16:creationId xmlns:a16="http://schemas.microsoft.com/office/drawing/2014/main" id="{7BC80DB7-F15C-5504-3631-671639EC499C}"/>
              </a:ext>
            </a:extLst>
          </p:cNvPr>
          <p:cNvSpPr>
            <a:spLocks noGrp="1"/>
          </p:cNvSpPr>
          <p:nvPr>
            <p:ph type="title"/>
          </p:nvPr>
        </p:nvSpPr>
        <p:spPr>
          <a:xfrm>
            <a:off x="636042" y="128856"/>
            <a:ext cx="9720000" cy="1080000"/>
          </a:xfrm>
        </p:spPr>
        <p:txBody>
          <a:bodyPr/>
          <a:lstStyle/>
          <a:p>
            <a:r>
              <a:rPr lang="sv-SE" dirty="0"/>
              <a:t>Fråga 5 forts</a:t>
            </a:r>
            <a:br>
              <a:rPr lang="sv-SE" altLang="sv-SE" dirty="0"/>
            </a:br>
            <a:r>
              <a:rPr lang="sv-SE" altLang="sv-SE" dirty="0"/>
              <a:t>	DRG 82 Tumör i andningsorgan</a:t>
            </a:r>
            <a:endParaRPr lang="sv-SE" dirty="0"/>
          </a:p>
        </p:txBody>
      </p:sp>
    </p:spTree>
    <p:extLst>
      <p:ext uri="{BB962C8B-B14F-4D97-AF65-F5344CB8AC3E}">
        <p14:creationId xmlns:p14="http://schemas.microsoft.com/office/powerpoint/2010/main" val="1654748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a:xfrm>
            <a:off x="636889" y="540000"/>
            <a:ext cx="9720000" cy="521049"/>
          </a:xfrm>
        </p:spPr>
        <p:txBody>
          <a:bodyPr/>
          <a:lstStyle/>
          <a:p>
            <a:r>
              <a:rPr lang="sv-SE" dirty="0"/>
              <a:t>Fråga 6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889" y="1061048"/>
            <a:ext cx="9719999" cy="5055079"/>
          </a:xfrm>
        </p:spPr>
        <p:txBody>
          <a:bodyPr/>
          <a:lstStyle/>
          <a:p>
            <a:pPr>
              <a:lnSpc>
                <a:spcPct val="107000"/>
              </a:lnSpc>
              <a:spcBef>
                <a:spcPts val="600"/>
              </a:spcBef>
            </a:pPr>
            <a:r>
              <a:rPr lang="sv-SE" sz="1600" b="1" dirty="0">
                <a:solidFill>
                  <a:srgbClr val="0070C0"/>
                </a:solidFill>
                <a:latin typeface="+mj-lt"/>
                <a:ea typeface="Calibri" panose="020F0502020204030204" pitchFamily="34" charset="0"/>
                <a:cs typeface="Calibri" panose="020F0502020204030204" pitchFamily="34" charset="0"/>
              </a:rPr>
              <a:t>Bakgrund</a:t>
            </a:r>
            <a:r>
              <a:rPr lang="sv-SE" sz="1600" dirty="0">
                <a:solidFill>
                  <a:srgbClr val="000000"/>
                </a:solidFill>
                <a:latin typeface="+mj-lt"/>
                <a:ea typeface="Calibri" panose="020F0502020204030204" pitchFamily="34" charset="0"/>
                <a:cs typeface="Calibri" panose="020F0502020204030204" pitchFamily="34" charset="0"/>
              </a:rPr>
              <a:t>: Patienten i fråga kom först in med läkemedelsintoxikation i suicidsyfte. Patienten fick behandling och skrevs ut (kodning vid den vårdkontakten bör ha varit T50.9 + ATC-kod för Ipren + X64.99). Återkom någon dag senare med gastrointestinal blödning som bedöms bero på den tidigare intoxikationen. </a:t>
            </a:r>
            <a:r>
              <a:rPr lang="sv-SE" sz="1800" dirty="0">
                <a:solidFill>
                  <a:srgbClr val="000000"/>
                </a:solidFill>
                <a:latin typeface="+mj-lt"/>
                <a:ea typeface="Calibri" panose="020F0502020204030204" pitchFamily="34" charset="0"/>
                <a:cs typeface="Calibri" panose="020F0502020204030204" pitchFamily="34" charset="0"/>
              </a:rPr>
              <a:t> </a:t>
            </a:r>
            <a:endParaRPr lang="sv-SE" sz="1800" dirty="0">
              <a:latin typeface="+mj-lt"/>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sv-SE" sz="1600" b="1" dirty="0">
                <a:solidFill>
                  <a:srgbClr val="0070C0"/>
                </a:solidFill>
                <a:latin typeface="+mj-lt"/>
                <a:ea typeface="Calibri" panose="020F0502020204030204" pitchFamily="34" charset="0"/>
                <a:cs typeface="Calibri" panose="020F0502020204030204" pitchFamily="34" charset="0"/>
              </a:rPr>
              <a:t>Förslag 1</a:t>
            </a:r>
            <a:r>
              <a:rPr lang="sv-SE" sz="1600" dirty="0">
                <a:solidFill>
                  <a:srgbClr val="000000"/>
                </a:solidFill>
                <a:latin typeface="+mj-lt"/>
                <a:ea typeface="Calibri" panose="020F0502020204030204" pitchFamily="34" charset="0"/>
                <a:cs typeface="Calibri" panose="020F0502020204030204" pitchFamily="34" charset="0"/>
              </a:rPr>
              <a:t>: Ska intoxikationen vara huvuddiagnos (med K92.2 gastrointestinal blödning som bidiagnos) även under den andra vårdkontakten, fast själva intoxikationen ansågs färdigbehandlad under den första vårdkontakten och inget nytt har tillkommit (inget nytt intag av Ipren) enligt dokumentationen i den andra vårdkontakten? </a:t>
            </a:r>
            <a:endParaRPr lang="sv-SE" sz="1600" dirty="0">
              <a:latin typeface="+mj-lt"/>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sv-SE" sz="1600" b="1" dirty="0">
                <a:solidFill>
                  <a:srgbClr val="0070C0"/>
                </a:solidFill>
                <a:latin typeface="+mj-lt"/>
                <a:ea typeface="Calibri" panose="020F0502020204030204" pitchFamily="34" charset="0"/>
                <a:cs typeface="Calibri" panose="020F0502020204030204" pitchFamily="34" charset="0"/>
              </a:rPr>
              <a:t>Förslag 2</a:t>
            </a:r>
            <a:r>
              <a:rPr lang="sv-SE" sz="1600" dirty="0">
                <a:solidFill>
                  <a:srgbClr val="000000"/>
                </a:solidFill>
                <a:latin typeface="+mj-lt"/>
                <a:ea typeface="Calibri" panose="020F0502020204030204" pitchFamily="34" charset="0"/>
                <a:cs typeface="Calibri" panose="020F0502020204030204" pitchFamily="34" charset="0"/>
              </a:rPr>
              <a:t>: Alternativt kan man koda den gastrointestinala blödningen (K92.2) som huvuddiagnos och Z91.5A (suicidförsök i den egna sjukhistorien) som bidiagnos.  </a:t>
            </a:r>
            <a:endParaRPr lang="sv-SE" sz="1600" dirty="0">
              <a:latin typeface="+mj-lt"/>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sv-SE" sz="1600" b="1" dirty="0">
                <a:solidFill>
                  <a:srgbClr val="0070C0"/>
                </a:solidFill>
                <a:latin typeface="+mj-lt"/>
                <a:ea typeface="Calibri" panose="020F0502020204030204" pitchFamily="34" charset="0"/>
                <a:cs typeface="Calibri" panose="020F0502020204030204" pitchFamily="34" charset="0"/>
              </a:rPr>
              <a:t>Förslag 3</a:t>
            </a:r>
            <a:r>
              <a:rPr lang="sv-SE" sz="1600" dirty="0">
                <a:solidFill>
                  <a:srgbClr val="000000"/>
                </a:solidFill>
                <a:latin typeface="+mj-lt"/>
                <a:ea typeface="Calibri" panose="020F0502020204030204" pitchFamily="34" charset="0"/>
                <a:cs typeface="Calibri" panose="020F0502020204030204" pitchFamily="34" charset="0"/>
              </a:rPr>
              <a:t>: Ett alternativ som känns lite tveksamt är att koda K92.2 + X64.99 + ATC-kod för Ipren.  </a:t>
            </a:r>
            <a:br>
              <a:rPr lang="sv-SE" sz="1600" dirty="0">
                <a:solidFill>
                  <a:srgbClr val="000000"/>
                </a:solidFill>
                <a:latin typeface="+mj-lt"/>
                <a:ea typeface="Calibri" panose="020F0502020204030204" pitchFamily="34" charset="0"/>
                <a:cs typeface="Calibri" panose="020F0502020204030204" pitchFamily="34" charset="0"/>
              </a:rPr>
            </a:br>
            <a:r>
              <a:rPr lang="sv-SE" sz="1600" dirty="0">
                <a:solidFill>
                  <a:srgbClr val="000000"/>
                </a:solidFill>
                <a:latin typeface="+mj-lt"/>
                <a:ea typeface="Calibri" panose="020F0502020204030204" pitchFamily="34" charset="0"/>
                <a:cs typeface="Calibri" panose="020F0502020204030204" pitchFamily="34" charset="0"/>
              </a:rPr>
              <a:t>Finns det ett bättre sätt att koda sambandet mellan intoxikationen och blödningen än de förslag jag har räknat upp? Eftersom blödningen beror på en intoxikation i suicidsyfte känns det inte rätt att koda blödningen som läkemedelsbiverkan eftersom patientens intag av Ipren inte var i terapeutiskt bruk. Blödningen går inte heller att koda som en komplikation då komplikationskoderna i klassifikationen i huvudsak är relaterade till komplikationer till vård, inte komplikationer till sjukdomar eller till missbruk av medicin</a:t>
            </a:r>
            <a:r>
              <a:rPr lang="sv-SE" sz="1800" dirty="0">
                <a:solidFill>
                  <a:srgbClr val="000000"/>
                </a:solidFill>
                <a:latin typeface="+mj-lt"/>
                <a:ea typeface="Calibri" panose="020F0502020204030204" pitchFamily="34" charset="0"/>
                <a:cs typeface="Calibri" panose="020F0502020204030204" pitchFamily="34" charset="0"/>
              </a:rPr>
              <a:t>. </a:t>
            </a:r>
            <a:endParaRPr lang="sv-SE" sz="18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3447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sz="3200" dirty="0"/>
              <a:t>Fråga 6 forts </a:t>
            </a:r>
            <a:endParaRPr lang="sv-SE" dirty="0"/>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pPr>
              <a:spcBef>
                <a:spcPts val="1000"/>
              </a:spcBef>
            </a:pPr>
            <a:r>
              <a:rPr lang="sv-SE" dirty="0">
                <a:solidFill>
                  <a:srgbClr val="000000"/>
                </a:solidFill>
                <a:latin typeface="+mj-lt"/>
                <a:ea typeface="Calibri" panose="020F0502020204030204" pitchFamily="34" charset="0"/>
                <a:cs typeface="Calibri" panose="020F0502020204030204" pitchFamily="34" charset="0"/>
              </a:rPr>
              <a:t>Hur kodar man att en patient söker vård för en gastrointestinal blödning som har uppkommit på grund av en tidigare (nylig men färdigbehandlad) intoxikation med Ipren (suicidförsök)?</a:t>
            </a:r>
          </a:p>
          <a:p>
            <a:pPr>
              <a:spcBef>
                <a:spcPts val="1000"/>
              </a:spcBef>
            </a:pPr>
            <a:r>
              <a:rPr lang="sv-SE" dirty="0">
                <a:solidFill>
                  <a:srgbClr val="FF0000"/>
                </a:solidFill>
                <a:latin typeface="+mj-lt"/>
              </a:rPr>
              <a:t>Svar: </a:t>
            </a:r>
            <a:r>
              <a:rPr lang="sv-SE" b="1" dirty="0">
                <a:solidFill>
                  <a:srgbClr val="FF0000"/>
                </a:solidFill>
                <a:latin typeface="+mj-lt"/>
              </a:rPr>
              <a:t>K92.2 </a:t>
            </a:r>
            <a:r>
              <a:rPr lang="sv-SE" dirty="0">
                <a:solidFill>
                  <a:srgbClr val="FF0000"/>
                </a:solidFill>
                <a:latin typeface="+mj-lt"/>
              </a:rPr>
              <a:t>Gastrointestinal blödning, ospecificerad (</a:t>
            </a:r>
            <a:r>
              <a:rPr lang="sv-SE" i="1" dirty="0">
                <a:solidFill>
                  <a:srgbClr val="FF0000"/>
                </a:solidFill>
                <a:latin typeface="+mj-lt"/>
              </a:rPr>
              <a:t>eller </a:t>
            </a:r>
            <a:r>
              <a:rPr lang="sv-SE" dirty="0">
                <a:solidFill>
                  <a:srgbClr val="FF0000"/>
                </a:solidFill>
                <a:latin typeface="+mj-lt"/>
              </a:rPr>
              <a:t>eventuellt mer specifik kod, som t ex </a:t>
            </a:r>
            <a:r>
              <a:rPr lang="sv-SE" b="1" dirty="0">
                <a:solidFill>
                  <a:srgbClr val="FF0000"/>
                </a:solidFill>
                <a:latin typeface="+mj-lt"/>
              </a:rPr>
              <a:t>K26.0</a:t>
            </a:r>
            <a:r>
              <a:rPr lang="sv-SE" dirty="0">
                <a:solidFill>
                  <a:srgbClr val="FF0000"/>
                </a:solidFill>
                <a:latin typeface="+mj-lt"/>
              </a:rPr>
              <a:t>, om endoskopiberättelsen visar en mer specifik lokalisation för blödningen)</a:t>
            </a:r>
          </a:p>
          <a:p>
            <a:pPr>
              <a:spcBef>
                <a:spcPts val="1000"/>
              </a:spcBef>
            </a:pPr>
            <a:r>
              <a:rPr lang="sv-SE" b="1" dirty="0">
                <a:solidFill>
                  <a:srgbClr val="FF0000"/>
                </a:solidFill>
                <a:latin typeface="+mj-lt"/>
              </a:rPr>
              <a:t>X60.-</a:t>
            </a:r>
            <a:r>
              <a:rPr lang="sv-SE" dirty="0">
                <a:solidFill>
                  <a:srgbClr val="FF0000"/>
                </a:solidFill>
                <a:latin typeface="+mj-lt"/>
              </a:rPr>
              <a:t> Avsiktligt självdestruktiv handling genom förgiftning med och exponering för smärtstillande läkemedel av icke-opioidkaraktär, febernedsättande medel och medel mot reumatism</a:t>
            </a:r>
          </a:p>
          <a:p>
            <a:pPr>
              <a:spcBef>
                <a:spcPts val="1000"/>
              </a:spcBef>
            </a:pPr>
            <a:r>
              <a:rPr lang="sv-SE" b="1" dirty="0">
                <a:solidFill>
                  <a:srgbClr val="FF0000"/>
                </a:solidFill>
                <a:latin typeface="+mj-lt"/>
              </a:rPr>
              <a:t>Z91.5A</a:t>
            </a:r>
            <a:r>
              <a:rPr lang="sv-SE" dirty="0">
                <a:solidFill>
                  <a:srgbClr val="FF0000"/>
                </a:solidFill>
                <a:latin typeface="+mj-lt"/>
              </a:rPr>
              <a:t> Suicidförsök i den egna sjukhistorien</a:t>
            </a:r>
          </a:p>
          <a:p>
            <a:endParaRPr lang="sv-SE" dirty="0"/>
          </a:p>
        </p:txBody>
      </p:sp>
    </p:spTree>
    <p:extLst>
      <p:ext uri="{BB962C8B-B14F-4D97-AF65-F5344CB8AC3E}">
        <p14:creationId xmlns:p14="http://schemas.microsoft.com/office/powerpoint/2010/main" val="6142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56355A-A0F2-4234-8FA9-EDB4374E59D4}"/>
              </a:ext>
            </a:extLst>
          </p:cNvPr>
          <p:cNvSpPr>
            <a:spLocks noGrp="1"/>
          </p:cNvSpPr>
          <p:nvPr>
            <p:ph type="title"/>
          </p:nvPr>
        </p:nvSpPr>
        <p:spPr/>
        <p:txBody>
          <a:bodyPr/>
          <a:lstStyle/>
          <a:p>
            <a:r>
              <a:rPr lang="sv-SE" dirty="0"/>
              <a:t>Fråga 7 </a:t>
            </a:r>
          </a:p>
        </p:txBody>
      </p:sp>
      <p:sp>
        <p:nvSpPr>
          <p:cNvPr id="3" name="Platshållare för text 2">
            <a:extLst>
              <a:ext uri="{FF2B5EF4-FFF2-40B4-BE49-F238E27FC236}">
                <a16:creationId xmlns:a16="http://schemas.microsoft.com/office/drawing/2014/main" id="{5D1433E5-5266-40A6-91C6-44C3E3087C48}"/>
              </a:ext>
            </a:extLst>
          </p:cNvPr>
          <p:cNvSpPr>
            <a:spLocks noGrp="1"/>
          </p:cNvSpPr>
          <p:nvPr>
            <p:ph type="body" sz="quarter" idx="13"/>
          </p:nvPr>
        </p:nvSpPr>
        <p:spPr>
          <a:xfrm>
            <a:off x="500063" y="973053"/>
            <a:ext cx="10870391" cy="4911893"/>
          </a:xfrm>
        </p:spPr>
        <p:txBody>
          <a:bodyPr/>
          <a:lstStyle/>
          <a:p>
            <a:pPr>
              <a:lnSpc>
                <a:spcPct val="107000"/>
              </a:lnSpc>
              <a:spcAft>
                <a:spcPts val="800"/>
              </a:spcAft>
            </a:pPr>
            <a:r>
              <a:rPr lang="sv-SE" sz="2400" dirty="0">
                <a:solidFill>
                  <a:srgbClr val="000000"/>
                </a:solidFill>
                <a:latin typeface="Calibri" panose="020F0502020204030204" pitchFamily="34" charset="0"/>
                <a:ea typeface="Calibri" panose="020F0502020204030204" pitchFamily="34" charset="0"/>
                <a:cs typeface="Calibri" panose="020F0502020204030204" pitchFamily="34" charset="0"/>
              </a:rPr>
              <a:t>Orsakskoder:</a:t>
            </a:r>
            <a:br>
              <a:rPr lang="sv-SE" sz="2400" dirty="0">
                <a:solidFill>
                  <a:srgbClr val="000000"/>
                </a:solidFill>
                <a:latin typeface="Calibri" panose="020F0502020204030204" pitchFamily="34" charset="0"/>
                <a:ea typeface="Calibri" panose="020F0502020204030204" pitchFamily="34" charset="0"/>
                <a:cs typeface="Calibri" panose="020F0502020204030204" pitchFamily="34" charset="0"/>
              </a:rPr>
            </a:br>
            <a:r>
              <a:rPr lang="sv-SE" sz="2400" b="1" dirty="0">
                <a:solidFill>
                  <a:srgbClr val="0070C0"/>
                </a:solidFill>
                <a:latin typeface="Calibri" panose="020F0502020204030204" pitchFamily="34" charset="0"/>
                <a:ea typeface="Calibri" panose="020F0502020204030204" pitchFamily="34" charset="0"/>
                <a:cs typeface="Calibri" panose="020F0502020204030204" pitchFamily="34" charset="0"/>
              </a:rPr>
              <a:t>a) </a:t>
            </a:r>
            <a:r>
              <a:rPr lang="sv-SE" sz="1800" dirty="0">
                <a:solidFill>
                  <a:srgbClr val="000000"/>
                </a:solidFill>
                <a:latin typeface="Calibri" panose="020F0502020204030204" pitchFamily="34" charset="0"/>
                <a:ea typeface="Calibri" panose="020F0502020204030204" pitchFamily="34" charset="0"/>
                <a:cs typeface="Calibri" panose="020F0502020204030204" pitchFamily="34" charset="0"/>
              </a:rPr>
              <a:t>Vilken yttre orsakskod används när patienten färdats på åkmadrass/snowracer och åkt in i annan person?</a:t>
            </a:r>
          </a:p>
          <a:p>
            <a:pPr>
              <a:lnSpc>
                <a:spcPct val="107000"/>
              </a:lnSpc>
              <a:spcAft>
                <a:spcPts val="800"/>
              </a:spcAft>
            </a:pPr>
            <a:r>
              <a:rPr lang="sv-SE" sz="1800" b="1" dirty="0">
                <a:solidFill>
                  <a:srgbClr val="0070C0"/>
                </a:solidFill>
                <a:latin typeface="Calibri" panose="020F0502020204030204" pitchFamily="34" charset="0"/>
                <a:ea typeface="Calibri" panose="020F0502020204030204" pitchFamily="34" charset="0"/>
                <a:cs typeface="Calibri" panose="020F0502020204030204" pitchFamily="34" charset="0"/>
              </a:rPr>
              <a:t>b) </a:t>
            </a:r>
            <a:r>
              <a:rPr lang="sv-SE" sz="1800" dirty="0">
                <a:solidFill>
                  <a:srgbClr val="000000"/>
                </a:solidFill>
                <a:latin typeface="Calibri" panose="020F0502020204030204" pitchFamily="34" charset="0"/>
                <a:ea typeface="Calibri" panose="020F0502020204030204" pitchFamily="34" charset="0"/>
                <a:cs typeface="Calibri" panose="020F0502020204030204" pitchFamily="34" charset="0"/>
              </a:rPr>
              <a:t>Vilken yttre orsakskod används när patienten färdats på åkmadrass/snowracer och krockat med fast stående föremål (husvägg/träd)?</a:t>
            </a:r>
            <a:br>
              <a:rPr lang="sv-SE" sz="1800" dirty="0">
                <a:solidFill>
                  <a:srgbClr val="000000"/>
                </a:solidFill>
                <a:latin typeface="Calibri" panose="020F0502020204030204" pitchFamily="34" charset="0"/>
                <a:ea typeface="Calibri" panose="020F0502020204030204" pitchFamily="34" charset="0"/>
                <a:cs typeface="Calibri" panose="020F0502020204030204" pitchFamily="34" charset="0"/>
              </a:rPr>
            </a:br>
            <a:endParaRPr lang="sv-SE" sz="1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sv-SE" sz="1800" dirty="0">
                <a:solidFill>
                  <a:srgbClr val="FF0000"/>
                </a:solidFill>
              </a:rPr>
              <a:t>Svar: Den som åker på åkmadrass/snowracer är en ”fotgängare” och kodas som en sådan. </a:t>
            </a:r>
          </a:p>
          <a:p>
            <a:pPr marL="342900" indent="-342900">
              <a:buAutoNum type="alphaLcParenR"/>
            </a:pPr>
            <a:r>
              <a:rPr lang="sv-SE" sz="1800" dirty="0">
                <a:solidFill>
                  <a:srgbClr val="FF0000"/>
                </a:solidFill>
              </a:rPr>
              <a:t>W03 Annat fall i samma plan genom kollision med eller knuff av annan person</a:t>
            </a:r>
          </a:p>
          <a:p>
            <a:pPr marL="342900" indent="-342900">
              <a:buAutoNum type="alphaLcParenR"/>
            </a:pPr>
            <a:r>
              <a:rPr lang="sv-SE" sz="1800" dirty="0">
                <a:solidFill>
                  <a:srgbClr val="FF0000"/>
                </a:solidFill>
              </a:rPr>
              <a:t>W22 Slagit sig mot eller träffad av andra föremål</a:t>
            </a:r>
          </a:p>
          <a:p>
            <a:endParaRPr lang="sv-SE" dirty="0">
              <a:solidFill>
                <a:srgbClr val="FF0000"/>
              </a:solidFill>
            </a:endParaRPr>
          </a:p>
          <a:p>
            <a:endParaRPr lang="sv-SE" dirty="0">
              <a:solidFill>
                <a:srgbClr val="FF0000"/>
              </a:solidFill>
            </a:endParaRPr>
          </a:p>
          <a:p>
            <a:endParaRPr lang="sv-SE" dirty="0"/>
          </a:p>
        </p:txBody>
      </p:sp>
    </p:spTree>
    <p:extLst>
      <p:ext uri="{BB962C8B-B14F-4D97-AF65-F5344CB8AC3E}">
        <p14:creationId xmlns:p14="http://schemas.microsoft.com/office/powerpoint/2010/main" val="4060795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8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889" y="1137081"/>
            <a:ext cx="9719999" cy="4913862"/>
          </a:xfrm>
        </p:spPr>
        <p:txBody>
          <a:bodyPr/>
          <a:lstStyle/>
          <a:p>
            <a:r>
              <a:rPr lang="sv-SE" dirty="0">
                <a:solidFill>
                  <a:srgbClr val="000000"/>
                </a:solidFill>
                <a:latin typeface="+mj-lt"/>
                <a:ea typeface="Calibri" panose="020F0502020204030204" pitchFamily="34" charset="0"/>
                <a:cs typeface="Calibri" panose="020F0502020204030204" pitchFamily="34" charset="0"/>
              </a:rPr>
              <a:t>Hur kodar man en förändring i urinblåsa med låg malignitetspotential (LMP)?</a:t>
            </a:r>
            <a:endParaRPr lang="sv-SE" dirty="0">
              <a:latin typeface="+mj-lt"/>
            </a:endParaRPr>
          </a:p>
          <a:p>
            <a:r>
              <a:rPr lang="sv-SE" dirty="0">
                <a:solidFill>
                  <a:srgbClr val="FF0000"/>
                </a:solidFill>
                <a:latin typeface="+mj-lt"/>
              </a:rPr>
              <a:t>Svar:  </a:t>
            </a:r>
            <a:br>
              <a:rPr lang="sv-SE" dirty="0">
                <a:solidFill>
                  <a:srgbClr val="FF0000"/>
                </a:solidFill>
                <a:latin typeface="+mj-lt"/>
              </a:rPr>
            </a:br>
            <a:r>
              <a:rPr lang="sv-SE" dirty="0">
                <a:solidFill>
                  <a:srgbClr val="FF0000"/>
                </a:solidFill>
                <a:latin typeface="+mj-lt"/>
              </a:rPr>
              <a:t>Man skulle kunna använda samma synsätt som för cellförändringar i kvinnliga genitalia, alltså N87 för lågmalignitet, men det finns inga lämpliga koder. WHO ICD-10 föreslår för ”Polyp bladder” att koda som tumör av osäker eller okänd natur, D41.4</a:t>
            </a:r>
          </a:p>
          <a:p>
            <a:r>
              <a:rPr lang="sv-SE" dirty="0">
                <a:solidFill>
                  <a:srgbClr val="FF0000"/>
                </a:solidFill>
                <a:latin typeface="+mj-lt"/>
              </a:rPr>
              <a:t>Det verkar som man har ett PAD-svar i frågan, och då blir det D41.4A i Sverige</a:t>
            </a:r>
            <a:br>
              <a:rPr lang="sv-SE" dirty="0">
                <a:solidFill>
                  <a:srgbClr val="0070C0"/>
                </a:solidFill>
                <a:latin typeface="+mj-lt"/>
              </a:rPr>
            </a:br>
            <a:r>
              <a:rPr lang="sv-SE" sz="1800" dirty="0">
                <a:solidFill>
                  <a:srgbClr val="0070C0"/>
                </a:solidFill>
                <a:latin typeface="+mj-lt"/>
              </a:rPr>
              <a:t> </a:t>
            </a:r>
            <a:endParaRPr lang="sv-SE" dirty="0"/>
          </a:p>
        </p:txBody>
      </p:sp>
    </p:spTree>
    <p:extLst>
      <p:ext uri="{BB962C8B-B14F-4D97-AF65-F5344CB8AC3E}">
        <p14:creationId xmlns:p14="http://schemas.microsoft.com/office/powerpoint/2010/main" val="220038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9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1800" dirty="0">
                <a:solidFill>
                  <a:srgbClr val="000000"/>
                </a:solidFill>
                <a:latin typeface="+mj-lt"/>
                <a:ea typeface="Calibri" panose="020F0502020204030204" pitchFamily="34" charset="0"/>
                <a:cs typeface="Calibri" panose="020F0502020204030204" pitchFamily="34" charset="0"/>
              </a:rPr>
              <a:t>Vid koloskopi: Bör man koda polyp, där det inte framgår om den är benign eller malign, med D37 eller ska man koda utifrån lokalisation, t.ex. K63.5 – Polyp i tjocktarm, K62.1 – Rektalpolyp? </a:t>
            </a:r>
            <a:br>
              <a:rPr lang="sv-SE" sz="1800" dirty="0">
                <a:solidFill>
                  <a:srgbClr val="000000"/>
                </a:solidFill>
                <a:latin typeface="+mj-lt"/>
                <a:ea typeface="Calibri" panose="020F0502020204030204" pitchFamily="34" charset="0"/>
                <a:cs typeface="Calibri" panose="020F0502020204030204" pitchFamily="34" charset="0"/>
              </a:rPr>
            </a:br>
            <a:r>
              <a:rPr lang="sv-SE" sz="1800" dirty="0">
                <a:solidFill>
                  <a:srgbClr val="000000"/>
                </a:solidFill>
                <a:latin typeface="+mj-lt"/>
                <a:ea typeface="Calibri" panose="020F0502020204030204" pitchFamily="34" charset="0"/>
                <a:cs typeface="Calibri" panose="020F0502020204030204" pitchFamily="34" charset="0"/>
              </a:rPr>
              <a:t>Det framgår sällan av skopiberättelsen om polypen är hyperplastisk eller metaplastisk, det brukar man få veta när PAD anländer flera veckor senare.</a:t>
            </a:r>
            <a:br>
              <a:rPr lang="sv-SE" sz="1800" dirty="0">
                <a:solidFill>
                  <a:srgbClr val="000000"/>
                </a:solidFill>
                <a:latin typeface="+mj-lt"/>
                <a:ea typeface="Calibri" panose="020F0502020204030204" pitchFamily="34" charset="0"/>
                <a:cs typeface="Calibri" panose="020F0502020204030204" pitchFamily="34" charset="0"/>
              </a:rPr>
            </a:br>
            <a:r>
              <a:rPr lang="sv-SE" sz="1800" dirty="0">
                <a:solidFill>
                  <a:srgbClr val="000000"/>
                </a:solidFill>
                <a:latin typeface="+mj-lt"/>
                <a:ea typeface="Calibri" panose="020F0502020204030204" pitchFamily="34" charset="0"/>
                <a:cs typeface="Calibri" panose="020F0502020204030204" pitchFamily="34" charset="0"/>
              </a:rPr>
              <a:t>En vanlig diagnosformulering är ”Utbredd polyp i colon ascendens” – hur ska man koda det?</a:t>
            </a:r>
            <a:endParaRPr lang="sv-SE" sz="1800" dirty="0">
              <a:latin typeface="+mj-lt"/>
              <a:ea typeface="Calibri" panose="020F0502020204030204" pitchFamily="34" charset="0"/>
              <a:cs typeface="Times New Roman" panose="02020603050405020304" pitchFamily="18" charset="0"/>
            </a:endParaRPr>
          </a:p>
          <a:p>
            <a:r>
              <a:rPr lang="sv-SE" sz="1800" dirty="0">
                <a:solidFill>
                  <a:srgbClr val="FF0000"/>
                </a:solidFill>
                <a:latin typeface="+mj-lt"/>
              </a:rPr>
              <a:t>Svar: Man kodar läkarens formulering. </a:t>
            </a:r>
            <a:br>
              <a:rPr lang="sv-SE" sz="1800" dirty="0">
                <a:solidFill>
                  <a:srgbClr val="FF0000"/>
                </a:solidFill>
                <a:latin typeface="+mj-lt"/>
              </a:rPr>
            </a:br>
            <a:r>
              <a:rPr lang="sv-SE" sz="1800" dirty="0">
                <a:solidFill>
                  <a:srgbClr val="FF0000"/>
                </a:solidFill>
                <a:latin typeface="+mj-lt"/>
              </a:rPr>
              <a:t>Alltså ”polyp i colon” K63.5</a:t>
            </a:r>
          </a:p>
          <a:p>
            <a:r>
              <a:rPr lang="sv-SE" sz="1800" dirty="0">
                <a:solidFill>
                  <a:srgbClr val="FF0000"/>
                </a:solidFill>
                <a:latin typeface="+mj-lt"/>
              </a:rPr>
              <a:t>Men om man med ”Utbredd polyp” menar adenom  blir det D12.6</a:t>
            </a:r>
          </a:p>
          <a:p>
            <a:endParaRPr lang="sv-SE" dirty="0">
              <a:solidFill>
                <a:srgbClr val="FF0000"/>
              </a:solidFill>
              <a:latin typeface="+mj-lt"/>
            </a:endParaRPr>
          </a:p>
          <a:p>
            <a:endParaRPr lang="sv-SE" dirty="0"/>
          </a:p>
        </p:txBody>
      </p:sp>
    </p:spTree>
    <p:extLst>
      <p:ext uri="{BB962C8B-B14F-4D97-AF65-F5344CB8AC3E}">
        <p14:creationId xmlns:p14="http://schemas.microsoft.com/office/powerpoint/2010/main" val="327485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a:xfrm>
            <a:off x="636889" y="540000"/>
            <a:ext cx="9720000" cy="529675"/>
          </a:xfrm>
        </p:spPr>
        <p:txBody>
          <a:bodyPr/>
          <a:lstStyle/>
          <a:p>
            <a:r>
              <a:rPr lang="sv-SE" dirty="0"/>
              <a:t>Fråga 10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216325"/>
            <a:ext cx="9719999" cy="5001912"/>
          </a:xfrm>
        </p:spPr>
        <p:txBody>
          <a:bodyPr/>
          <a:lstStyle/>
          <a:p>
            <a:pPr lvl="0">
              <a:lnSpc>
                <a:spcPct val="107000"/>
              </a:lnSpc>
              <a:spcBef>
                <a:spcPts val="1200"/>
              </a:spcBef>
            </a:pPr>
            <a:r>
              <a:rPr lang="sv-SE" b="1" dirty="0">
                <a:solidFill>
                  <a:srgbClr val="0070C0"/>
                </a:solidFill>
                <a:latin typeface="+mj-lt"/>
                <a:ea typeface="Calibri" panose="020F0502020204030204" pitchFamily="34" charset="0"/>
                <a:cs typeface="Calibri" panose="020F0502020204030204" pitchFamily="34" charset="0"/>
              </a:rPr>
              <a:t>a) </a:t>
            </a:r>
            <a:r>
              <a:rPr lang="sv-SE" dirty="0">
                <a:solidFill>
                  <a:srgbClr val="000000"/>
                </a:solidFill>
                <a:latin typeface="+mj-lt"/>
                <a:ea typeface="Calibri" panose="020F0502020204030204" pitchFamily="34" charset="0"/>
                <a:cs typeface="Calibri" panose="020F0502020204030204" pitchFamily="34" charset="0"/>
              </a:rPr>
              <a:t>Två cancrar i samma bröst, t.ex. klockan 10 och klockan 2 i samma bröst. Två koder eller inte? C50.4 + C50.2?</a:t>
            </a:r>
          </a:p>
          <a:p>
            <a:pPr lvl="0">
              <a:lnSpc>
                <a:spcPct val="107000"/>
              </a:lnSpc>
              <a:spcBef>
                <a:spcPts val="1200"/>
              </a:spcBef>
            </a:pPr>
            <a:r>
              <a:rPr lang="sv-SE" b="1" dirty="0">
                <a:solidFill>
                  <a:srgbClr val="0070C0"/>
                </a:solidFill>
                <a:latin typeface="+mj-lt"/>
                <a:ea typeface="Calibri" panose="020F0502020204030204" pitchFamily="34" charset="0"/>
              </a:rPr>
              <a:t>b) </a:t>
            </a:r>
            <a:r>
              <a:rPr lang="sv-SE" dirty="0">
                <a:solidFill>
                  <a:srgbClr val="000000"/>
                </a:solidFill>
                <a:latin typeface="+mj-lt"/>
                <a:ea typeface="Calibri" panose="020F0502020204030204" pitchFamily="34" charset="0"/>
              </a:rPr>
              <a:t>Bröstcancer mellan klockan 11 och 3, hur kodar man den?</a:t>
            </a:r>
          </a:p>
          <a:p>
            <a:pPr>
              <a:lnSpc>
                <a:spcPct val="107000"/>
              </a:lnSpc>
              <a:spcBef>
                <a:spcPts val="1200"/>
              </a:spcBef>
            </a:pPr>
            <a:r>
              <a:rPr lang="sv-SE" b="1" dirty="0">
                <a:solidFill>
                  <a:srgbClr val="0070C0"/>
                </a:solidFill>
                <a:latin typeface="+mj-lt"/>
                <a:ea typeface="Calibri" panose="020F0502020204030204" pitchFamily="34" charset="0"/>
                <a:cs typeface="Calibri" panose="020F0502020204030204" pitchFamily="34" charset="0"/>
              </a:rPr>
              <a:t>c) </a:t>
            </a:r>
            <a:r>
              <a:rPr lang="sv-SE" dirty="0">
                <a:solidFill>
                  <a:srgbClr val="000000"/>
                </a:solidFill>
                <a:latin typeface="+mj-lt"/>
                <a:ea typeface="Calibri" panose="020F0502020204030204" pitchFamily="34" charset="0"/>
                <a:cs typeface="Calibri" panose="020F0502020204030204" pitchFamily="34" charset="0"/>
              </a:rPr>
              <a:t>Bröstcancer som ligger klockan 12, 3, 6 och 9, hur kodas de?</a:t>
            </a:r>
            <a:endParaRPr lang="sv-SE" dirty="0">
              <a:latin typeface="+mj-lt"/>
              <a:ea typeface="Calibri" panose="020F0502020204030204" pitchFamily="34" charset="0"/>
              <a:cs typeface="Times New Roman" panose="02020603050405020304" pitchFamily="18" charset="0"/>
            </a:endParaRPr>
          </a:p>
          <a:p>
            <a:pPr>
              <a:lnSpc>
                <a:spcPct val="107000"/>
              </a:lnSpc>
              <a:spcBef>
                <a:spcPts val="1200"/>
              </a:spcBef>
            </a:pPr>
            <a:r>
              <a:rPr lang="sv-SE" b="1" dirty="0">
                <a:solidFill>
                  <a:srgbClr val="0070C0"/>
                </a:solidFill>
                <a:latin typeface="+mj-lt"/>
                <a:ea typeface="Calibri" panose="020F0502020204030204" pitchFamily="34" charset="0"/>
                <a:cs typeface="Calibri" panose="020F0502020204030204" pitchFamily="34" charset="0"/>
              </a:rPr>
              <a:t>d) </a:t>
            </a:r>
            <a:r>
              <a:rPr lang="sv-SE" dirty="0">
                <a:solidFill>
                  <a:srgbClr val="000000"/>
                </a:solidFill>
                <a:latin typeface="+mj-lt"/>
                <a:ea typeface="Calibri" panose="020F0502020204030204" pitchFamily="34" charset="0"/>
                <a:cs typeface="Calibri" panose="020F0502020204030204" pitchFamily="34" charset="0"/>
              </a:rPr>
              <a:t>Z80.3 Malign tumör i bröstkörtel i familjeanamnesen </a:t>
            </a:r>
            <a:br>
              <a:rPr lang="sv-SE" dirty="0">
                <a:solidFill>
                  <a:srgbClr val="000000"/>
                </a:solidFill>
                <a:latin typeface="+mj-lt"/>
                <a:ea typeface="Calibri" panose="020F0502020204030204" pitchFamily="34" charset="0"/>
                <a:cs typeface="Calibri" panose="020F0502020204030204" pitchFamily="34" charset="0"/>
              </a:rPr>
            </a:br>
            <a:r>
              <a:rPr lang="sv-SE" dirty="0">
                <a:solidFill>
                  <a:srgbClr val="000000"/>
                </a:solidFill>
                <a:latin typeface="+mj-lt"/>
                <a:ea typeface="Calibri" panose="020F0502020204030204" pitchFamily="34" charset="0"/>
                <a:cs typeface="Calibri" panose="020F0502020204030204" pitchFamily="34" charset="0"/>
              </a:rPr>
              <a:t>Vad innefattar familjeanamnesen? Föräldrar, syskon, fastrar/mostrar, förstagrads- och andragradssläktingar?</a:t>
            </a:r>
            <a:br>
              <a:rPr lang="sv-SE" dirty="0">
                <a:solidFill>
                  <a:srgbClr val="000000"/>
                </a:solidFill>
                <a:latin typeface="+mj-lt"/>
                <a:ea typeface="Calibri" panose="020F0502020204030204" pitchFamily="34" charset="0"/>
                <a:cs typeface="Calibri" panose="020F0502020204030204" pitchFamily="34" charset="0"/>
              </a:rPr>
            </a:br>
            <a:endParaRPr lang="sv-SE" dirty="0">
              <a:latin typeface="+mj-lt"/>
              <a:ea typeface="Calibri" panose="020F0502020204030204" pitchFamily="34" charset="0"/>
              <a:cs typeface="Times New Roman" panose="02020603050405020304" pitchFamily="18" charset="0"/>
            </a:endParaRPr>
          </a:p>
          <a:p>
            <a:pPr>
              <a:spcBef>
                <a:spcPts val="600"/>
              </a:spcBef>
            </a:pPr>
            <a:r>
              <a:rPr lang="sv-SE" dirty="0">
                <a:solidFill>
                  <a:srgbClr val="FF0000"/>
                </a:solidFill>
                <a:latin typeface="+mj-lt"/>
              </a:rPr>
              <a:t>Svar: 	</a:t>
            </a:r>
            <a:r>
              <a:rPr lang="sv-SE" dirty="0">
                <a:solidFill>
                  <a:srgbClr val="0070C0"/>
                </a:solidFill>
                <a:latin typeface="+mj-lt"/>
              </a:rPr>
              <a:t>a)</a:t>
            </a:r>
            <a:r>
              <a:rPr lang="sv-SE" dirty="0">
                <a:solidFill>
                  <a:srgbClr val="FF0000"/>
                </a:solidFill>
                <a:latin typeface="+mj-lt"/>
              </a:rPr>
              <a:t> Ja</a:t>
            </a:r>
          </a:p>
          <a:p>
            <a:pPr>
              <a:spcBef>
                <a:spcPts val="600"/>
              </a:spcBef>
            </a:pPr>
            <a:r>
              <a:rPr lang="sv-SE" dirty="0">
                <a:solidFill>
                  <a:srgbClr val="FF0000"/>
                </a:solidFill>
                <a:latin typeface="+mj-lt"/>
              </a:rPr>
              <a:t>	</a:t>
            </a:r>
            <a:r>
              <a:rPr lang="sv-SE" dirty="0">
                <a:solidFill>
                  <a:srgbClr val="0070C0"/>
                </a:solidFill>
                <a:latin typeface="+mj-lt"/>
              </a:rPr>
              <a:t>d)</a:t>
            </a:r>
            <a:r>
              <a:rPr lang="sv-SE" dirty="0">
                <a:latin typeface="+mj-lt"/>
              </a:rPr>
              <a:t> </a:t>
            </a:r>
            <a:r>
              <a:rPr lang="sv-SE" dirty="0">
                <a:solidFill>
                  <a:srgbClr val="FF0000"/>
                </a:solidFill>
                <a:latin typeface="+mj-lt"/>
              </a:rPr>
              <a:t>Vad anges av läkaren? Vad vill läkaren att ska rapporteras?</a:t>
            </a:r>
          </a:p>
          <a:p>
            <a:pPr>
              <a:spcBef>
                <a:spcPts val="600"/>
              </a:spcBef>
            </a:pPr>
            <a:r>
              <a:rPr lang="sv-SE" dirty="0">
                <a:solidFill>
                  <a:srgbClr val="0070C0"/>
                </a:solidFill>
                <a:latin typeface="+mj-lt"/>
              </a:rPr>
              <a:t> 	b)</a:t>
            </a:r>
            <a:r>
              <a:rPr lang="sv-SE" dirty="0">
                <a:solidFill>
                  <a:srgbClr val="FF0000"/>
                </a:solidFill>
                <a:latin typeface="+mj-lt"/>
              </a:rPr>
              <a:t> – </a:t>
            </a:r>
            <a:r>
              <a:rPr lang="sv-SE" dirty="0">
                <a:solidFill>
                  <a:srgbClr val="0070C0"/>
                </a:solidFill>
                <a:latin typeface="+mj-lt"/>
              </a:rPr>
              <a:t>c) </a:t>
            </a:r>
            <a:r>
              <a:rPr lang="sv-SE" dirty="0">
                <a:solidFill>
                  <a:srgbClr val="FF0000"/>
                </a:solidFill>
                <a:latin typeface="+mj-lt"/>
              </a:rPr>
              <a:t>Se nästa sida  -&gt;</a:t>
            </a:r>
          </a:p>
          <a:p>
            <a:endParaRPr lang="sv-SE" dirty="0"/>
          </a:p>
        </p:txBody>
      </p:sp>
    </p:spTree>
    <p:extLst>
      <p:ext uri="{BB962C8B-B14F-4D97-AF65-F5344CB8AC3E}">
        <p14:creationId xmlns:p14="http://schemas.microsoft.com/office/powerpoint/2010/main" val="247105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Bröstcancer Aa Flashcards | Quizlet">
            <a:extLst>
              <a:ext uri="{FF2B5EF4-FFF2-40B4-BE49-F238E27FC236}">
                <a16:creationId xmlns:a16="http://schemas.microsoft.com/office/drawing/2014/main" id="{63DEE3AF-7366-4FA8-B229-26EDF03D8F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flipH="1">
            <a:off x="3068160" y="3213830"/>
            <a:ext cx="3309072" cy="3263349"/>
          </a:xfrm>
          <a:prstGeom prst="rect">
            <a:avLst/>
          </a:prstGeom>
          <a:noFill/>
          <a:ln>
            <a:noFill/>
          </a:ln>
        </p:spPr>
      </p:pic>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a:xfrm>
            <a:off x="636889" y="540000"/>
            <a:ext cx="9720000" cy="512423"/>
          </a:xfrm>
        </p:spPr>
        <p:txBody>
          <a:bodyPr/>
          <a:lstStyle/>
          <a:p>
            <a:r>
              <a:rPr lang="sv-SE" sz="3200" dirty="0"/>
              <a:t>Fråga 10 forts </a:t>
            </a:r>
            <a:br>
              <a:rPr lang="sv-SE" sz="3200" dirty="0"/>
            </a:br>
            <a:endParaRPr lang="sv-SE" dirty="0"/>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4" y="1634399"/>
            <a:ext cx="9720000" cy="4583838"/>
          </a:xfrm>
        </p:spPr>
        <p:txBody>
          <a:bodyPr/>
          <a:lstStyle/>
          <a:p>
            <a:r>
              <a:rPr lang="sv-SE" dirty="0"/>
              <a:t> </a:t>
            </a:r>
          </a:p>
        </p:txBody>
      </p:sp>
      <p:pic>
        <p:nvPicPr>
          <p:cNvPr id="4" name="Bildobjekt 3" descr="Bröstcancer Aa Flashcards | Quizlet">
            <a:extLst>
              <a:ext uri="{FF2B5EF4-FFF2-40B4-BE49-F238E27FC236}">
                <a16:creationId xmlns:a16="http://schemas.microsoft.com/office/drawing/2014/main" id="{11BF4821-ED88-4817-801E-48145D3689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213830"/>
            <a:ext cx="3245844" cy="3347611"/>
          </a:xfrm>
          <a:prstGeom prst="rect">
            <a:avLst/>
          </a:prstGeom>
          <a:noFill/>
          <a:ln>
            <a:noFill/>
          </a:ln>
        </p:spPr>
      </p:pic>
      <p:sp>
        <p:nvSpPr>
          <p:cNvPr id="6" name="textruta 5">
            <a:extLst>
              <a:ext uri="{FF2B5EF4-FFF2-40B4-BE49-F238E27FC236}">
                <a16:creationId xmlns:a16="http://schemas.microsoft.com/office/drawing/2014/main" id="{6B1FCE4C-8CF1-4DFC-B05C-63ECA2B913D5}"/>
              </a:ext>
            </a:extLst>
          </p:cNvPr>
          <p:cNvSpPr txBox="1"/>
          <p:nvPr/>
        </p:nvSpPr>
        <p:spPr>
          <a:xfrm>
            <a:off x="6780362" y="685615"/>
            <a:ext cx="3994030" cy="5909310"/>
          </a:xfrm>
          <a:prstGeom prst="rect">
            <a:avLst/>
          </a:prstGeom>
          <a:noFill/>
        </p:spPr>
        <p:txBody>
          <a:bodyPr wrap="square" rtlCol="0">
            <a:spAutoFit/>
          </a:bodyPr>
          <a:lstStyle/>
          <a:p>
            <a:r>
              <a:rPr lang="sv-SE" b="1" dirty="0">
                <a:latin typeface="Arial" panose="020B0604020202020204" pitchFamily="34" charset="0"/>
              </a:rPr>
              <a:t>C50  Malign tumör i bröstkörtel</a:t>
            </a:r>
            <a:endParaRPr lang="sv-SE" b="1" dirty="0">
              <a:latin typeface="Times New Roman" panose="02020603050405020304" pitchFamily="18" charset="0"/>
            </a:endParaRPr>
          </a:p>
          <a:p>
            <a:endParaRPr lang="sv-SE" b="1" dirty="0">
              <a:latin typeface="Times New Roman" panose="02020603050405020304" pitchFamily="18" charset="0"/>
            </a:endParaRPr>
          </a:p>
          <a:p>
            <a:r>
              <a:rPr lang="sv-SE" b="1" dirty="0">
                <a:latin typeface="Times New Roman" panose="02020603050405020304" pitchFamily="18" charset="0"/>
              </a:rPr>
              <a:t>C50.0 Malign tumör i bröstvårta och vårtgård</a:t>
            </a:r>
          </a:p>
          <a:p>
            <a:r>
              <a:rPr lang="sv-SE" b="1" dirty="0">
                <a:latin typeface="Times New Roman" panose="02020603050405020304" pitchFamily="18" charset="0"/>
              </a:rPr>
              <a:t>C50.1 Malign tumör i centrala delen av bröstkörteln</a:t>
            </a:r>
          </a:p>
          <a:p>
            <a:r>
              <a:rPr lang="sv-SE" b="1" dirty="0">
                <a:latin typeface="Times New Roman" panose="02020603050405020304" pitchFamily="18" charset="0"/>
              </a:rPr>
              <a:t>C50.2 Malign tumör i </a:t>
            </a:r>
            <a:r>
              <a:rPr lang="sv-SE" b="1" dirty="0">
                <a:solidFill>
                  <a:srgbClr val="0070C0"/>
                </a:solidFill>
                <a:latin typeface="Times New Roman" panose="02020603050405020304" pitchFamily="18" charset="0"/>
              </a:rPr>
              <a:t>övre inre kvadranten </a:t>
            </a:r>
            <a:r>
              <a:rPr lang="sv-SE" b="1" dirty="0">
                <a:latin typeface="Times New Roman" panose="02020603050405020304" pitchFamily="18" charset="0"/>
              </a:rPr>
              <a:t>av bröstkörteln</a:t>
            </a:r>
          </a:p>
          <a:p>
            <a:r>
              <a:rPr lang="sv-SE" b="1" dirty="0">
                <a:latin typeface="Times New Roman" panose="02020603050405020304" pitchFamily="18" charset="0"/>
              </a:rPr>
              <a:t>C50.3 Malign tumör i </a:t>
            </a:r>
            <a:r>
              <a:rPr lang="sv-SE" b="1" dirty="0">
                <a:solidFill>
                  <a:srgbClr val="0070C0"/>
                </a:solidFill>
                <a:latin typeface="Times New Roman" panose="02020603050405020304" pitchFamily="18" charset="0"/>
              </a:rPr>
              <a:t>nedre inre kvadranten </a:t>
            </a:r>
            <a:r>
              <a:rPr lang="sv-SE" b="1" dirty="0">
                <a:latin typeface="Times New Roman" panose="02020603050405020304" pitchFamily="18" charset="0"/>
              </a:rPr>
              <a:t>av bröstkörteln</a:t>
            </a:r>
          </a:p>
          <a:p>
            <a:r>
              <a:rPr lang="sv-SE" b="1" dirty="0">
                <a:latin typeface="Times New Roman" panose="02020603050405020304" pitchFamily="18" charset="0"/>
              </a:rPr>
              <a:t>C50.4 Malign tumör i </a:t>
            </a:r>
            <a:r>
              <a:rPr lang="sv-SE" b="1" dirty="0">
                <a:solidFill>
                  <a:srgbClr val="0070C0"/>
                </a:solidFill>
                <a:latin typeface="Times New Roman" panose="02020603050405020304" pitchFamily="18" charset="0"/>
              </a:rPr>
              <a:t>övre yttre kvadranten </a:t>
            </a:r>
            <a:r>
              <a:rPr lang="sv-SE" b="1" dirty="0">
                <a:latin typeface="Times New Roman" panose="02020603050405020304" pitchFamily="18" charset="0"/>
              </a:rPr>
              <a:t>av bröstkörteln</a:t>
            </a:r>
          </a:p>
          <a:p>
            <a:r>
              <a:rPr lang="nb-NO" b="1" dirty="0">
                <a:latin typeface="Times New Roman" panose="02020603050405020304" pitchFamily="18" charset="0"/>
              </a:rPr>
              <a:t>C50.5 Malign tumör i </a:t>
            </a:r>
            <a:r>
              <a:rPr lang="nb-NO" b="1" dirty="0">
                <a:solidFill>
                  <a:srgbClr val="0070C0"/>
                </a:solidFill>
                <a:latin typeface="Times New Roman" panose="02020603050405020304" pitchFamily="18" charset="0"/>
              </a:rPr>
              <a:t>nedre yttre </a:t>
            </a:r>
            <a:r>
              <a:rPr lang="sv-SE" b="1" dirty="0">
                <a:solidFill>
                  <a:srgbClr val="0070C0"/>
                </a:solidFill>
                <a:latin typeface="Times New Roman" panose="02020603050405020304" pitchFamily="18" charset="0"/>
              </a:rPr>
              <a:t>kvadranten </a:t>
            </a:r>
            <a:r>
              <a:rPr lang="sv-SE" b="1" dirty="0">
                <a:latin typeface="Times New Roman" panose="02020603050405020304" pitchFamily="18" charset="0"/>
              </a:rPr>
              <a:t>av bröstkörteln</a:t>
            </a:r>
          </a:p>
          <a:p>
            <a:r>
              <a:rPr lang="en-US" b="1" dirty="0">
                <a:latin typeface="Times New Roman" panose="02020603050405020304" pitchFamily="18" charset="0"/>
              </a:rPr>
              <a:t>C50.6 Malign tumör i axillary tail of breast </a:t>
            </a:r>
            <a:r>
              <a:rPr lang="sv-SE" b="1" dirty="0">
                <a:latin typeface="Times New Roman" panose="02020603050405020304" pitchFamily="18" charset="0"/>
              </a:rPr>
              <a:t>(axillflik)</a:t>
            </a:r>
          </a:p>
          <a:p>
            <a:r>
              <a:rPr lang="sv-SE" b="1" dirty="0">
                <a:latin typeface="Times New Roman" panose="02020603050405020304" pitchFamily="18" charset="0"/>
              </a:rPr>
              <a:t>C50.8 </a:t>
            </a:r>
            <a:r>
              <a:rPr lang="sv-SE" b="1" dirty="0">
                <a:solidFill>
                  <a:srgbClr val="FF0000"/>
                </a:solidFill>
                <a:latin typeface="Times New Roman" panose="02020603050405020304" pitchFamily="18" charset="0"/>
              </a:rPr>
              <a:t>Malign tumör i bröstkörtel med övergripande växt</a:t>
            </a:r>
          </a:p>
          <a:p>
            <a:r>
              <a:rPr lang="sv-SE" b="1" dirty="0">
                <a:latin typeface="Times New Roman" panose="02020603050405020304" pitchFamily="18" charset="0"/>
              </a:rPr>
              <a:t>C50.9 Ospecificerad lokalisation av malign tumör i bröstkörtel</a:t>
            </a:r>
            <a:endParaRPr lang="sv-SE" dirty="0"/>
          </a:p>
          <a:p>
            <a:endParaRPr lang="sv-SE" dirty="0"/>
          </a:p>
        </p:txBody>
      </p:sp>
      <p:pic>
        <p:nvPicPr>
          <p:cNvPr id="7" name="Bildobjekt 6">
            <a:extLst>
              <a:ext uri="{FF2B5EF4-FFF2-40B4-BE49-F238E27FC236}">
                <a16:creationId xmlns:a16="http://schemas.microsoft.com/office/drawing/2014/main" id="{4735D91F-9358-4691-9A71-DEB0B563B5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6217" y="1179032"/>
            <a:ext cx="2295013" cy="1719045"/>
          </a:xfrm>
          <a:prstGeom prst="rect">
            <a:avLst/>
          </a:prstGeom>
        </p:spPr>
      </p:pic>
      <p:sp>
        <p:nvSpPr>
          <p:cNvPr id="8" name="textruta 7">
            <a:extLst>
              <a:ext uri="{FF2B5EF4-FFF2-40B4-BE49-F238E27FC236}">
                <a16:creationId xmlns:a16="http://schemas.microsoft.com/office/drawing/2014/main" id="{655BB7E3-63D0-5D41-CAF6-FD47F4C841D0}"/>
              </a:ext>
            </a:extLst>
          </p:cNvPr>
          <p:cNvSpPr txBox="1"/>
          <p:nvPr/>
        </p:nvSpPr>
        <p:spPr>
          <a:xfrm>
            <a:off x="1186731" y="4969565"/>
            <a:ext cx="716863" cy="338554"/>
          </a:xfrm>
          <a:prstGeom prst="rect">
            <a:avLst/>
          </a:prstGeom>
          <a:noFill/>
        </p:spPr>
        <p:txBody>
          <a:bodyPr wrap="none" rtlCol="0">
            <a:spAutoFit/>
          </a:bodyPr>
          <a:lstStyle/>
          <a:p>
            <a:r>
              <a:rPr lang="sv-SE" sz="1600" b="1" dirty="0"/>
              <a:t>C50.1</a:t>
            </a:r>
          </a:p>
        </p:txBody>
      </p:sp>
      <p:sp>
        <p:nvSpPr>
          <p:cNvPr id="9" name="textruta 8">
            <a:extLst>
              <a:ext uri="{FF2B5EF4-FFF2-40B4-BE49-F238E27FC236}">
                <a16:creationId xmlns:a16="http://schemas.microsoft.com/office/drawing/2014/main" id="{1B4668ED-FAFB-8EF4-5B34-341B2CB94434}"/>
              </a:ext>
            </a:extLst>
          </p:cNvPr>
          <p:cNvSpPr txBox="1"/>
          <p:nvPr/>
        </p:nvSpPr>
        <p:spPr>
          <a:xfrm>
            <a:off x="4478316" y="4905837"/>
            <a:ext cx="716863" cy="338554"/>
          </a:xfrm>
          <a:prstGeom prst="rect">
            <a:avLst/>
          </a:prstGeom>
          <a:noFill/>
        </p:spPr>
        <p:txBody>
          <a:bodyPr wrap="none" rtlCol="0">
            <a:spAutoFit/>
          </a:bodyPr>
          <a:lstStyle/>
          <a:p>
            <a:r>
              <a:rPr lang="sv-SE" sz="1600" b="1" dirty="0"/>
              <a:t>C50.1</a:t>
            </a:r>
          </a:p>
        </p:txBody>
      </p:sp>
      <p:sp>
        <p:nvSpPr>
          <p:cNvPr id="10" name="textruta 9">
            <a:extLst>
              <a:ext uri="{FF2B5EF4-FFF2-40B4-BE49-F238E27FC236}">
                <a16:creationId xmlns:a16="http://schemas.microsoft.com/office/drawing/2014/main" id="{42DF02B1-34E6-FC1C-F681-C6E0B55043AB}"/>
              </a:ext>
            </a:extLst>
          </p:cNvPr>
          <p:cNvSpPr txBox="1"/>
          <p:nvPr/>
        </p:nvSpPr>
        <p:spPr>
          <a:xfrm>
            <a:off x="5476875" y="4155868"/>
            <a:ext cx="716863" cy="338554"/>
          </a:xfrm>
          <a:prstGeom prst="rect">
            <a:avLst/>
          </a:prstGeom>
          <a:noFill/>
        </p:spPr>
        <p:txBody>
          <a:bodyPr wrap="none" rtlCol="0">
            <a:spAutoFit/>
          </a:bodyPr>
          <a:lstStyle/>
          <a:p>
            <a:r>
              <a:rPr lang="sv-SE" sz="1600" b="1" dirty="0"/>
              <a:t>C50.6</a:t>
            </a:r>
          </a:p>
        </p:txBody>
      </p:sp>
      <p:sp>
        <p:nvSpPr>
          <p:cNvPr id="11" name="textruta 10">
            <a:extLst>
              <a:ext uri="{FF2B5EF4-FFF2-40B4-BE49-F238E27FC236}">
                <a16:creationId xmlns:a16="http://schemas.microsoft.com/office/drawing/2014/main" id="{3FB55ED7-3734-DD39-9DEB-B7B36321A679}"/>
              </a:ext>
            </a:extLst>
          </p:cNvPr>
          <p:cNvSpPr txBox="1"/>
          <p:nvPr/>
        </p:nvSpPr>
        <p:spPr>
          <a:xfrm>
            <a:off x="3937808" y="4420807"/>
            <a:ext cx="716863" cy="338554"/>
          </a:xfrm>
          <a:prstGeom prst="rect">
            <a:avLst/>
          </a:prstGeom>
          <a:noFill/>
        </p:spPr>
        <p:txBody>
          <a:bodyPr wrap="none" rtlCol="0">
            <a:spAutoFit/>
          </a:bodyPr>
          <a:lstStyle/>
          <a:p>
            <a:r>
              <a:rPr lang="sv-SE" sz="1600" b="1" dirty="0"/>
              <a:t>C50.2</a:t>
            </a:r>
          </a:p>
        </p:txBody>
      </p:sp>
      <p:sp>
        <p:nvSpPr>
          <p:cNvPr id="12" name="textruta 11">
            <a:extLst>
              <a:ext uri="{FF2B5EF4-FFF2-40B4-BE49-F238E27FC236}">
                <a16:creationId xmlns:a16="http://schemas.microsoft.com/office/drawing/2014/main" id="{174D8932-BF9A-3AE3-F430-2370D5D1E402}"/>
              </a:ext>
            </a:extLst>
          </p:cNvPr>
          <p:cNvSpPr txBox="1"/>
          <p:nvPr/>
        </p:nvSpPr>
        <p:spPr>
          <a:xfrm>
            <a:off x="1764053" y="4484535"/>
            <a:ext cx="716863" cy="338554"/>
          </a:xfrm>
          <a:prstGeom prst="rect">
            <a:avLst/>
          </a:prstGeom>
          <a:noFill/>
        </p:spPr>
        <p:txBody>
          <a:bodyPr wrap="none" rtlCol="0">
            <a:spAutoFit/>
          </a:bodyPr>
          <a:lstStyle/>
          <a:p>
            <a:r>
              <a:rPr lang="sv-SE" sz="1600" b="1" dirty="0"/>
              <a:t>C50.2</a:t>
            </a:r>
          </a:p>
        </p:txBody>
      </p:sp>
      <p:sp>
        <p:nvSpPr>
          <p:cNvPr id="13" name="textruta 12">
            <a:extLst>
              <a:ext uri="{FF2B5EF4-FFF2-40B4-BE49-F238E27FC236}">
                <a16:creationId xmlns:a16="http://schemas.microsoft.com/office/drawing/2014/main" id="{1A5F09B7-9AD4-394A-EEC3-4FB50C0CD6D8}"/>
              </a:ext>
            </a:extLst>
          </p:cNvPr>
          <p:cNvSpPr txBox="1"/>
          <p:nvPr/>
        </p:nvSpPr>
        <p:spPr>
          <a:xfrm>
            <a:off x="1711753" y="5575367"/>
            <a:ext cx="716863" cy="338554"/>
          </a:xfrm>
          <a:prstGeom prst="rect">
            <a:avLst/>
          </a:prstGeom>
          <a:noFill/>
        </p:spPr>
        <p:txBody>
          <a:bodyPr wrap="none" rtlCol="0">
            <a:spAutoFit/>
          </a:bodyPr>
          <a:lstStyle/>
          <a:p>
            <a:r>
              <a:rPr lang="sv-SE" sz="1600" b="1" dirty="0"/>
              <a:t>C50.3</a:t>
            </a:r>
          </a:p>
        </p:txBody>
      </p:sp>
      <p:sp>
        <p:nvSpPr>
          <p:cNvPr id="14" name="textruta 13">
            <a:extLst>
              <a:ext uri="{FF2B5EF4-FFF2-40B4-BE49-F238E27FC236}">
                <a16:creationId xmlns:a16="http://schemas.microsoft.com/office/drawing/2014/main" id="{E32382BB-4B5B-2E53-3FA9-F0E95251E099}"/>
              </a:ext>
            </a:extLst>
          </p:cNvPr>
          <p:cNvSpPr txBox="1"/>
          <p:nvPr/>
        </p:nvSpPr>
        <p:spPr>
          <a:xfrm>
            <a:off x="3994488" y="5530481"/>
            <a:ext cx="716863" cy="338554"/>
          </a:xfrm>
          <a:prstGeom prst="rect">
            <a:avLst/>
          </a:prstGeom>
          <a:noFill/>
        </p:spPr>
        <p:txBody>
          <a:bodyPr wrap="none" rtlCol="0">
            <a:spAutoFit/>
          </a:bodyPr>
          <a:lstStyle/>
          <a:p>
            <a:r>
              <a:rPr lang="sv-SE" sz="1600" b="1" dirty="0"/>
              <a:t>C50.3</a:t>
            </a:r>
          </a:p>
        </p:txBody>
      </p:sp>
      <p:sp>
        <p:nvSpPr>
          <p:cNvPr id="15" name="textruta 14">
            <a:extLst>
              <a:ext uri="{FF2B5EF4-FFF2-40B4-BE49-F238E27FC236}">
                <a16:creationId xmlns:a16="http://schemas.microsoft.com/office/drawing/2014/main" id="{6FDAD1FA-AFE0-2E6C-5525-5D61D37D5FEB}"/>
              </a:ext>
            </a:extLst>
          </p:cNvPr>
          <p:cNvSpPr txBox="1"/>
          <p:nvPr/>
        </p:nvSpPr>
        <p:spPr>
          <a:xfrm>
            <a:off x="4799088" y="4409407"/>
            <a:ext cx="716863" cy="338554"/>
          </a:xfrm>
          <a:prstGeom prst="rect">
            <a:avLst/>
          </a:prstGeom>
          <a:noFill/>
        </p:spPr>
        <p:txBody>
          <a:bodyPr wrap="none" rtlCol="0">
            <a:spAutoFit/>
          </a:bodyPr>
          <a:lstStyle/>
          <a:p>
            <a:r>
              <a:rPr lang="sv-SE" sz="1600" b="1" dirty="0"/>
              <a:t>C50.4</a:t>
            </a:r>
          </a:p>
        </p:txBody>
      </p:sp>
      <p:sp>
        <p:nvSpPr>
          <p:cNvPr id="16" name="textruta 15">
            <a:extLst>
              <a:ext uri="{FF2B5EF4-FFF2-40B4-BE49-F238E27FC236}">
                <a16:creationId xmlns:a16="http://schemas.microsoft.com/office/drawing/2014/main" id="{8CB36B92-4052-EF47-C2AE-88C508F614FF}"/>
              </a:ext>
            </a:extLst>
          </p:cNvPr>
          <p:cNvSpPr txBox="1"/>
          <p:nvPr/>
        </p:nvSpPr>
        <p:spPr>
          <a:xfrm>
            <a:off x="845625" y="4432531"/>
            <a:ext cx="716863" cy="338554"/>
          </a:xfrm>
          <a:prstGeom prst="rect">
            <a:avLst/>
          </a:prstGeom>
          <a:noFill/>
        </p:spPr>
        <p:txBody>
          <a:bodyPr wrap="none" rtlCol="0">
            <a:spAutoFit/>
          </a:bodyPr>
          <a:lstStyle/>
          <a:p>
            <a:r>
              <a:rPr lang="sv-SE" sz="1600" b="1" dirty="0"/>
              <a:t>C50.4</a:t>
            </a:r>
          </a:p>
        </p:txBody>
      </p:sp>
      <p:sp>
        <p:nvSpPr>
          <p:cNvPr id="17" name="textruta 16">
            <a:extLst>
              <a:ext uri="{FF2B5EF4-FFF2-40B4-BE49-F238E27FC236}">
                <a16:creationId xmlns:a16="http://schemas.microsoft.com/office/drawing/2014/main" id="{C9DEBE70-5F95-A501-24A6-16D87CF6D42F}"/>
              </a:ext>
            </a:extLst>
          </p:cNvPr>
          <p:cNvSpPr txBox="1"/>
          <p:nvPr/>
        </p:nvSpPr>
        <p:spPr>
          <a:xfrm>
            <a:off x="4799088" y="5530481"/>
            <a:ext cx="716863" cy="338554"/>
          </a:xfrm>
          <a:prstGeom prst="rect">
            <a:avLst/>
          </a:prstGeom>
          <a:noFill/>
        </p:spPr>
        <p:txBody>
          <a:bodyPr wrap="none" rtlCol="0">
            <a:spAutoFit/>
          </a:bodyPr>
          <a:lstStyle/>
          <a:p>
            <a:r>
              <a:rPr lang="sv-SE" sz="1600" b="1" dirty="0"/>
              <a:t>C50.5</a:t>
            </a:r>
          </a:p>
        </p:txBody>
      </p:sp>
      <p:sp>
        <p:nvSpPr>
          <p:cNvPr id="18" name="textruta 17">
            <a:extLst>
              <a:ext uri="{FF2B5EF4-FFF2-40B4-BE49-F238E27FC236}">
                <a16:creationId xmlns:a16="http://schemas.microsoft.com/office/drawing/2014/main" id="{0194D0FC-D812-DC1C-0602-0E55D4701871}"/>
              </a:ext>
            </a:extLst>
          </p:cNvPr>
          <p:cNvSpPr txBox="1"/>
          <p:nvPr/>
        </p:nvSpPr>
        <p:spPr>
          <a:xfrm>
            <a:off x="901517" y="5572370"/>
            <a:ext cx="716863" cy="338554"/>
          </a:xfrm>
          <a:prstGeom prst="rect">
            <a:avLst/>
          </a:prstGeom>
          <a:noFill/>
        </p:spPr>
        <p:txBody>
          <a:bodyPr wrap="none" rtlCol="0">
            <a:spAutoFit/>
          </a:bodyPr>
          <a:lstStyle/>
          <a:p>
            <a:r>
              <a:rPr lang="sv-SE" sz="1600" b="1" dirty="0"/>
              <a:t>C50.5</a:t>
            </a:r>
          </a:p>
        </p:txBody>
      </p:sp>
      <p:sp>
        <p:nvSpPr>
          <p:cNvPr id="19" name="textruta 18">
            <a:extLst>
              <a:ext uri="{FF2B5EF4-FFF2-40B4-BE49-F238E27FC236}">
                <a16:creationId xmlns:a16="http://schemas.microsoft.com/office/drawing/2014/main" id="{00DFA0BB-F4A8-4ACD-F4F6-2AF8C6EC45D2}"/>
              </a:ext>
            </a:extLst>
          </p:cNvPr>
          <p:cNvSpPr txBox="1"/>
          <p:nvPr/>
        </p:nvSpPr>
        <p:spPr>
          <a:xfrm>
            <a:off x="0" y="4093977"/>
            <a:ext cx="716863" cy="338554"/>
          </a:xfrm>
          <a:prstGeom prst="rect">
            <a:avLst/>
          </a:prstGeom>
          <a:noFill/>
        </p:spPr>
        <p:txBody>
          <a:bodyPr wrap="none" rtlCol="0">
            <a:spAutoFit/>
          </a:bodyPr>
          <a:lstStyle/>
          <a:p>
            <a:r>
              <a:rPr lang="sv-SE" sz="1600" b="1" dirty="0"/>
              <a:t>C50.6</a:t>
            </a:r>
          </a:p>
        </p:txBody>
      </p:sp>
    </p:spTree>
    <p:extLst>
      <p:ext uri="{BB962C8B-B14F-4D97-AF65-F5344CB8AC3E}">
        <p14:creationId xmlns:p14="http://schemas.microsoft.com/office/powerpoint/2010/main" val="3032419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11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4" y="1634399"/>
            <a:ext cx="9720000" cy="4583838"/>
          </a:xfrm>
        </p:spPr>
        <p:txBody>
          <a:bodyPr/>
          <a:lstStyle/>
          <a:p>
            <a:r>
              <a:rPr lang="sv-SE" sz="2400" dirty="0">
                <a:solidFill>
                  <a:srgbClr val="000000"/>
                </a:solidFill>
                <a:latin typeface="+mj-lt"/>
                <a:ea typeface="Calibri" panose="020F0502020204030204" pitchFamily="34" charset="0"/>
                <a:cs typeface="Calibri" panose="020F0502020204030204" pitchFamily="34" charset="0"/>
              </a:rPr>
              <a:t>En patient som vårdas inneliggande inom psykiatrin p.g.a. psykos och är gravid, ska man då koda att patienten är gravid med koden Z33.9. Patienten har en psykossjukdom i botten. </a:t>
            </a:r>
            <a:endParaRPr lang="sv-SE" sz="2400" dirty="0">
              <a:latin typeface="+mj-lt"/>
              <a:ea typeface="Calibri" panose="020F0502020204030204" pitchFamily="34" charset="0"/>
              <a:cs typeface="Times New Roman" panose="02020603050405020304" pitchFamily="18" charset="0"/>
            </a:endParaRPr>
          </a:p>
          <a:p>
            <a:endParaRPr lang="sv-SE" sz="2400" dirty="0">
              <a:latin typeface="+mj-lt"/>
            </a:endParaRPr>
          </a:p>
          <a:p>
            <a:r>
              <a:rPr lang="sv-SE" sz="2400" dirty="0">
                <a:solidFill>
                  <a:srgbClr val="FF0000"/>
                </a:solidFill>
                <a:latin typeface="+mj-lt"/>
              </a:rPr>
              <a:t>Svar:  	Här gäller fortfarande regeln om O-kod först. </a:t>
            </a:r>
            <a:br>
              <a:rPr lang="sv-SE" sz="2400" dirty="0">
                <a:solidFill>
                  <a:srgbClr val="FF0000"/>
                </a:solidFill>
                <a:latin typeface="+mj-lt"/>
              </a:rPr>
            </a:br>
            <a:r>
              <a:rPr lang="sv-SE" sz="2400" dirty="0">
                <a:solidFill>
                  <a:srgbClr val="FF0000"/>
                </a:solidFill>
                <a:latin typeface="+mj-lt"/>
              </a:rPr>
              <a:t>	Således O99.3 + kod för psykossjukdomen</a:t>
            </a:r>
          </a:p>
          <a:p>
            <a:endParaRPr lang="sv-SE" dirty="0"/>
          </a:p>
        </p:txBody>
      </p:sp>
    </p:spTree>
    <p:extLst>
      <p:ext uri="{BB962C8B-B14F-4D97-AF65-F5344CB8AC3E}">
        <p14:creationId xmlns:p14="http://schemas.microsoft.com/office/powerpoint/2010/main" val="88936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3200" b="1" dirty="0">
                <a:solidFill>
                  <a:srgbClr val="7030A0"/>
                </a:solidFill>
              </a:rPr>
              <a:t>Svaren på dessa kommande frågor gäller före 2024-03-23, med de kunskaper som finns i frågornas texter.</a:t>
            </a:r>
            <a:br>
              <a:rPr lang="sv-SE" sz="3200" b="1" dirty="0">
                <a:solidFill>
                  <a:srgbClr val="7030A0"/>
                </a:solidFill>
              </a:rPr>
            </a:br>
            <a:br>
              <a:rPr lang="sv-SE" sz="3200" b="1" dirty="0">
                <a:solidFill>
                  <a:srgbClr val="7030A0"/>
                </a:solidFill>
              </a:rPr>
            </a:br>
            <a:r>
              <a:rPr lang="sv-SE" sz="3200" b="1" dirty="0">
                <a:solidFill>
                  <a:srgbClr val="7030A0"/>
                </a:solidFill>
              </a:rPr>
              <a:t>Svaren gäller alltså inte i andra sammanhang där mer information finns.</a:t>
            </a:r>
            <a:endParaRPr lang="sv-SE" sz="2800" dirty="0"/>
          </a:p>
        </p:txBody>
      </p:sp>
    </p:spTree>
    <p:extLst>
      <p:ext uri="{BB962C8B-B14F-4D97-AF65-F5344CB8AC3E}">
        <p14:creationId xmlns:p14="http://schemas.microsoft.com/office/powerpoint/2010/main" val="279111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12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dirty="0">
                <a:solidFill>
                  <a:srgbClr val="000000"/>
                </a:solidFill>
                <a:latin typeface="+mj-lt"/>
                <a:ea typeface="Calibri" panose="020F0502020204030204" pitchFamily="34" charset="0"/>
                <a:cs typeface="Calibri" panose="020F0502020204030204" pitchFamily="34" charset="0"/>
              </a:rPr>
              <a:t>Hur kodar man causa socialis? </a:t>
            </a:r>
            <a:br>
              <a:rPr lang="sv-SE" dirty="0">
                <a:solidFill>
                  <a:srgbClr val="000000"/>
                </a:solidFill>
                <a:latin typeface="+mj-lt"/>
                <a:ea typeface="Calibri" panose="020F0502020204030204" pitchFamily="34" charset="0"/>
                <a:cs typeface="Calibri" panose="020F0502020204030204" pitchFamily="34" charset="0"/>
              </a:rPr>
            </a:br>
            <a:r>
              <a:rPr lang="sv-SE" dirty="0">
                <a:solidFill>
                  <a:srgbClr val="000000"/>
                </a:solidFill>
                <a:latin typeface="+mj-lt"/>
                <a:ea typeface="Calibri" panose="020F0502020204030204" pitchFamily="34" charset="0"/>
                <a:cs typeface="Calibri" panose="020F0502020204030204" pitchFamily="34" charset="0"/>
              </a:rPr>
              <a:t>T.ex. när det gäller en patient med ett allvarligt missbruk som lever i total misär i hemmet, där man gör en vårdplanering p.g.a. att man anser att patienten inte kan bo under de omständigheterna och det då har påverkat vårdtillfället. Hittar ingen kod som beskriver detta på ett bra sätt. Finns koder som beskriver problem med bostadsförhållande, inkomst, social situation men ingen som innefattar allt (misär). </a:t>
            </a:r>
            <a:br>
              <a:rPr lang="sv-SE" dirty="0">
                <a:solidFill>
                  <a:srgbClr val="000000"/>
                </a:solidFill>
                <a:latin typeface="+mj-lt"/>
                <a:ea typeface="Calibri" panose="020F0502020204030204" pitchFamily="34" charset="0"/>
                <a:cs typeface="Calibri" panose="020F0502020204030204" pitchFamily="34" charset="0"/>
              </a:rPr>
            </a:br>
            <a:endParaRPr lang="sv-SE" dirty="0">
              <a:latin typeface="+mj-lt"/>
              <a:ea typeface="Calibri" panose="020F0502020204030204" pitchFamily="34" charset="0"/>
              <a:cs typeface="Times New Roman" panose="02020603050405020304" pitchFamily="18" charset="0"/>
            </a:endParaRPr>
          </a:p>
          <a:p>
            <a:r>
              <a:rPr lang="sv-SE" dirty="0">
                <a:solidFill>
                  <a:srgbClr val="FF0000"/>
                </a:solidFill>
                <a:latin typeface="+mj-lt"/>
              </a:rPr>
              <a:t>Svar:  Causa socialis  sammanfattas nog under Z59 Problem som har samband med bostadsförhållanden och ekonomiska omständigheter. </a:t>
            </a:r>
            <a:br>
              <a:rPr lang="sv-SE" dirty="0">
                <a:solidFill>
                  <a:srgbClr val="FF0000"/>
                </a:solidFill>
                <a:latin typeface="+mj-lt"/>
              </a:rPr>
            </a:br>
            <a:r>
              <a:rPr lang="sv-SE" dirty="0">
                <a:solidFill>
                  <a:srgbClr val="FF0000"/>
                </a:solidFill>
                <a:latin typeface="+mj-lt"/>
              </a:rPr>
              <a:t>Kanske använda Z59.9 eller .8?</a:t>
            </a:r>
          </a:p>
        </p:txBody>
      </p:sp>
    </p:spTree>
    <p:extLst>
      <p:ext uri="{BB962C8B-B14F-4D97-AF65-F5344CB8AC3E}">
        <p14:creationId xmlns:p14="http://schemas.microsoft.com/office/powerpoint/2010/main" val="367459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13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pPr lvl="0">
              <a:lnSpc>
                <a:spcPct val="107000"/>
              </a:lnSpc>
              <a:spcAft>
                <a:spcPts val="800"/>
              </a:spcAft>
            </a:pPr>
            <a:r>
              <a:rPr lang="sv-SE" sz="1800" dirty="0">
                <a:solidFill>
                  <a:srgbClr val="000000"/>
                </a:solidFill>
                <a:latin typeface="+mj-lt"/>
                <a:ea typeface="Calibri" panose="020F0502020204030204" pitchFamily="34" charset="0"/>
                <a:cs typeface="Calibri" panose="020F0502020204030204" pitchFamily="34" charset="0"/>
              </a:rPr>
              <a:t>Patient som ska genomgå en planerad ECT-behandling, sövning påbörjas men patienten blir inte tillräckligt sövd och behandlingen kan därför inte genomföras och då avbryts behandlingen. Hur ska man koda det? Vi har som förslag att man då använder T88.8 + Y66.9, är det rätt? Eller finns det ett bättre sätt att koda det på? </a:t>
            </a:r>
            <a:br>
              <a:rPr lang="sv-SE" sz="1800" dirty="0">
                <a:solidFill>
                  <a:srgbClr val="000000"/>
                </a:solidFill>
                <a:latin typeface="+mj-lt"/>
                <a:ea typeface="Calibri" panose="020F0502020204030204" pitchFamily="34" charset="0"/>
                <a:cs typeface="Calibri" panose="020F0502020204030204" pitchFamily="34" charset="0"/>
              </a:rPr>
            </a:br>
            <a:endParaRPr lang="sv-SE" sz="1800" dirty="0">
              <a:solidFill>
                <a:srgbClr val="000000"/>
              </a:solidFill>
              <a:latin typeface="+mj-lt"/>
              <a:ea typeface="Calibri" panose="020F0502020204030204" pitchFamily="34" charset="0"/>
              <a:cs typeface="Calibri" panose="020F0502020204030204" pitchFamily="34" charset="0"/>
            </a:endParaRPr>
          </a:p>
          <a:p>
            <a:pPr>
              <a:spcBef>
                <a:spcPts val="600"/>
              </a:spcBef>
            </a:pPr>
            <a:r>
              <a:rPr lang="sv-SE" sz="1800" dirty="0">
                <a:solidFill>
                  <a:srgbClr val="FF0000"/>
                </a:solidFill>
                <a:latin typeface="+mj-lt"/>
              </a:rPr>
              <a:t>Svar:  Huvuddiagnos är orsaken till att patienten ska behandlas. Därefter kodas att behandlingen inte genomförts p.g.a. kontraindikation Z53.0</a:t>
            </a:r>
          </a:p>
          <a:p>
            <a:pPr>
              <a:spcBef>
                <a:spcPts val="600"/>
              </a:spcBef>
            </a:pPr>
            <a:r>
              <a:rPr lang="sv-SE" sz="1800" dirty="0">
                <a:solidFill>
                  <a:srgbClr val="FF0000"/>
                </a:solidFill>
                <a:latin typeface="+mj-lt"/>
              </a:rPr>
              <a:t>Därefter specifikation av händelsen. I detta fall är det troligen faktor hos patienten och inte fel hos sjukvårdande behandlare, varför Y66 inte är korrekt. Kanske man kan koda T88.5 Andra komplikationer till anestesi + X58.9?</a:t>
            </a:r>
          </a:p>
          <a:p>
            <a:pPr>
              <a:spcBef>
                <a:spcPts val="600"/>
              </a:spcBef>
            </a:pPr>
            <a:endParaRPr lang="sv-SE" sz="1800" dirty="0">
              <a:solidFill>
                <a:srgbClr val="FF0000"/>
              </a:solidFill>
              <a:latin typeface="+mj-lt"/>
            </a:endParaRPr>
          </a:p>
          <a:p>
            <a:pPr>
              <a:spcBef>
                <a:spcPts val="600"/>
              </a:spcBef>
            </a:pPr>
            <a:endParaRPr lang="sv-SE" sz="1800" dirty="0">
              <a:solidFill>
                <a:srgbClr val="FF0000"/>
              </a:solidFill>
              <a:latin typeface="+mj-lt"/>
            </a:endParaRPr>
          </a:p>
          <a:p>
            <a:pPr>
              <a:spcBef>
                <a:spcPts val="600"/>
              </a:spcBef>
            </a:pPr>
            <a:endParaRPr lang="sv-SE" dirty="0">
              <a:solidFill>
                <a:srgbClr val="FF0000"/>
              </a:solidFill>
              <a:latin typeface="+mj-lt"/>
            </a:endParaRPr>
          </a:p>
          <a:p>
            <a:pPr lvl="0">
              <a:lnSpc>
                <a:spcPct val="107000"/>
              </a:lnSpc>
              <a:spcAft>
                <a:spcPts val="800"/>
              </a:spcAft>
            </a:pPr>
            <a:endParaRPr lang="sv-SE"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597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14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cs typeface="Calibri" panose="020F0502020204030204" pitchFamily="34" charset="0"/>
              </a:rPr>
              <a:t>När man ska koda Alzheimer F00.9 måste man då ha både F00.9 och G30.9? Kan man bara ha Alzheimerdiagnosen? Demens ingår väl alltid i Alzheimer så varför måste man ha båda koderna? </a:t>
            </a:r>
            <a:br>
              <a:rPr lang="sv-SE" sz="2400" dirty="0">
                <a:solidFill>
                  <a:srgbClr val="000000"/>
                </a:solidFill>
                <a:latin typeface="+mj-lt"/>
                <a:ea typeface="Calibri" panose="020F0502020204030204" pitchFamily="34" charset="0"/>
                <a:cs typeface="Calibri" panose="020F0502020204030204" pitchFamily="34" charset="0"/>
              </a:rPr>
            </a:br>
            <a:endParaRPr lang="sv-SE" sz="2400" dirty="0">
              <a:latin typeface="+mj-lt"/>
              <a:ea typeface="Calibri" panose="020F0502020204030204" pitchFamily="34" charset="0"/>
              <a:cs typeface="Times New Roman" panose="02020603050405020304" pitchFamily="18" charset="0"/>
            </a:endParaRPr>
          </a:p>
          <a:p>
            <a:r>
              <a:rPr lang="sv-SE" sz="2400" dirty="0">
                <a:solidFill>
                  <a:srgbClr val="FF0000"/>
                </a:solidFill>
                <a:latin typeface="+mj-lt"/>
              </a:rPr>
              <a:t>Svar: Med ”Alzheimer”, menar du då den neurologiska sjukdomen eller demensen (manifestationen)? </a:t>
            </a:r>
          </a:p>
          <a:p>
            <a:r>
              <a:rPr lang="sv-SE" sz="2400" dirty="0">
                <a:solidFill>
                  <a:srgbClr val="FF0000"/>
                </a:solidFill>
                <a:latin typeface="+mj-lt"/>
              </a:rPr>
              <a:t>Man kan ha Alzheimers sjukdom utan att  det ännu har utvecklats demens! </a:t>
            </a:r>
          </a:p>
          <a:p>
            <a:endParaRPr lang="sv-SE" dirty="0"/>
          </a:p>
        </p:txBody>
      </p:sp>
    </p:spTree>
    <p:extLst>
      <p:ext uri="{BB962C8B-B14F-4D97-AF65-F5344CB8AC3E}">
        <p14:creationId xmlns:p14="http://schemas.microsoft.com/office/powerpoint/2010/main" val="235526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15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cs typeface="Calibri" panose="020F0502020204030204" pitchFamily="34" charset="0"/>
              </a:rPr>
              <a:t>Ska vi koda Prodromal Alzheimer med tidig debut med: </a:t>
            </a:r>
            <a:br>
              <a:rPr lang="sv-SE" sz="2400" dirty="0">
                <a:solidFill>
                  <a:srgbClr val="000000"/>
                </a:solidFill>
                <a:latin typeface="+mj-lt"/>
                <a:ea typeface="Calibri" panose="020F0502020204030204" pitchFamily="34" charset="0"/>
                <a:cs typeface="Calibri" panose="020F0502020204030204" pitchFamily="34" charset="0"/>
              </a:rPr>
            </a:br>
            <a:r>
              <a:rPr lang="sv-SE" sz="2400" dirty="0">
                <a:solidFill>
                  <a:srgbClr val="000000"/>
                </a:solidFill>
                <a:latin typeface="+mj-lt"/>
                <a:ea typeface="Calibri" panose="020F0502020204030204" pitchFamily="34" charset="0"/>
                <a:cs typeface="Calibri" panose="020F0502020204030204" pitchFamily="34" charset="0"/>
              </a:rPr>
              <a:t>G30.9 Alzheimers sjukdom med tidig debut eller</a:t>
            </a:r>
            <a:br>
              <a:rPr lang="sv-SE" sz="2400" dirty="0">
                <a:solidFill>
                  <a:srgbClr val="000000"/>
                </a:solidFill>
                <a:latin typeface="+mj-lt"/>
                <a:ea typeface="Calibri" panose="020F0502020204030204" pitchFamily="34" charset="0"/>
                <a:cs typeface="Calibri" panose="020F0502020204030204" pitchFamily="34" charset="0"/>
              </a:rPr>
            </a:br>
            <a:r>
              <a:rPr lang="sv-SE" sz="2400" dirty="0">
                <a:solidFill>
                  <a:srgbClr val="000000"/>
                </a:solidFill>
                <a:latin typeface="+mj-lt"/>
                <a:ea typeface="Calibri" panose="020F0502020204030204" pitchFamily="34" charset="0"/>
                <a:cs typeface="Calibri" panose="020F0502020204030204" pitchFamily="34" charset="0"/>
              </a:rPr>
              <a:t>G30.8 Annan specificerad form av Alzheimers sjukdom</a:t>
            </a:r>
          </a:p>
          <a:p>
            <a:endParaRPr lang="sv-SE" sz="2400" dirty="0">
              <a:solidFill>
                <a:srgbClr val="000000"/>
              </a:solidFill>
              <a:latin typeface="+mj-lt"/>
              <a:ea typeface="Calibri" panose="020F0502020204030204" pitchFamily="34" charset="0"/>
              <a:cs typeface="Calibri" panose="020F0502020204030204" pitchFamily="34" charset="0"/>
            </a:endParaRPr>
          </a:p>
          <a:p>
            <a:pPr>
              <a:spcBef>
                <a:spcPts val="600"/>
              </a:spcBef>
            </a:pPr>
            <a:r>
              <a:rPr lang="sv-SE" sz="2400" dirty="0">
                <a:solidFill>
                  <a:srgbClr val="FF0000"/>
                </a:solidFill>
                <a:latin typeface="+mj-lt"/>
              </a:rPr>
              <a:t>Svar:  Vad menas med Prodromal Alzheimer?  </a:t>
            </a:r>
          </a:p>
          <a:p>
            <a:pPr>
              <a:spcBef>
                <a:spcPts val="600"/>
              </a:spcBef>
            </a:pPr>
            <a:r>
              <a:rPr lang="sv-SE" sz="2400" dirty="0">
                <a:solidFill>
                  <a:srgbClr val="FF0000"/>
                </a:solidFill>
                <a:latin typeface="+mj-lt"/>
              </a:rPr>
              <a:t>Klassifikationen skiljer mellan Tidig, Sen och Annan debut. </a:t>
            </a:r>
          </a:p>
          <a:p>
            <a:pPr>
              <a:spcBef>
                <a:spcPts val="600"/>
              </a:spcBef>
            </a:pPr>
            <a:r>
              <a:rPr lang="sv-SE" sz="2400" dirty="0">
                <a:solidFill>
                  <a:srgbClr val="FF0000"/>
                </a:solidFill>
                <a:latin typeface="+mj-lt"/>
              </a:rPr>
              <a:t>Vad är ”Annan” i denna sammanhangen?</a:t>
            </a:r>
          </a:p>
          <a:p>
            <a:endParaRPr lang="sv-SE" dirty="0"/>
          </a:p>
        </p:txBody>
      </p:sp>
    </p:spTree>
    <p:extLst>
      <p:ext uri="{BB962C8B-B14F-4D97-AF65-F5344CB8AC3E}">
        <p14:creationId xmlns:p14="http://schemas.microsoft.com/office/powerpoint/2010/main" val="68345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16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cs typeface="Calibri" panose="020F0502020204030204" pitchFamily="34" charset="0"/>
              </a:rPr>
              <a:t>En patient som missbrukar kratom, 1 kg i månaden. Det vanligaste ämnet som finns i kratom är mitragynin men kratom kan innehålla olika verksamma substanser. Det är inte olagligt i Sverige att importera kratom då det inte är narkotikaklassat ännu. I låg dos har det uppiggande effekt likt kokain men i stora doser så har det en dövande effekt som morfin. Det är även beroendeframkallande. </a:t>
            </a:r>
            <a:br>
              <a:rPr lang="sv-SE" sz="2400" dirty="0">
                <a:solidFill>
                  <a:srgbClr val="000000"/>
                </a:solidFill>
                <a:latin typeface="+mj-lt"/>
                <a:ea typeface="Calibri" panose="020F0502020204030204" pitchFamily="34" charset="0"/>
                <a:cs typeface="Calibri" panose="020F0502020204030204" pitchFamily="34" charset="0"/>
              </a:rPr>
            </a:br>
            <a:r>
              <a:rPr lang="sv-SE" sz="2400" dirty="0">
                <a:solidFill>
                  <a:srgbClr val="000000"/>
                </a:solidFill>
                <a:latin typeface="+mj-lt"/>
                <a:ea typeface="Calibri" panose="020F0502020204030204" pitchFamily="34" charset="0"/>
                <a:cs typeface="Calibri" panose="020F0502020204030204" pitchFamily="34" charset="0"/>
              </a:rPr>
              <a:t>Hur ska vi koda detta beroende? </a:t>
            </a:r>
            <a:br>
              <a:rPr lang="sv-SE" sz="2400" dirty="0">
                <a:solidFill>
                  <a:srgbClr val="000000"/>
                </a:solidFill>
                <a:latin typeface="+mj-lt"/>
                <a:ea typeface="Calibri" panose="020F0502020204030204" pitchFamily="34" charset="0"/>
                <a:cs typeface="Calibri" panose="020F0502020204030204" pitchFamily="34" charset="0"/>
              </a:rPr>
            </a:br>
            <a:endParaRPr lang="sv-SE" sz="2400" dirty="0">
              <a:latin typeface="+mj-lt"/>
              <a:ea typeface="Calibri" panose="020F0502020204030204" pitchFamily="34" charset="0"/>
              <a:cs typeface="Times New Roman" panose="02020603050405020304" pitchFamily="18" charset="0"/>
            </a:endParaRPr>
          </a:p>
          <a:p>
            <a:r>
              <a:rPr lang="sv-SE" sz="2400" dirty="0">
                <a:solidFill>
                  <a:srgbClr val="FF0000"/>
                </a:solidFill>
                <a:latin typeface="+mj-lt"/>
              </a:rPr>
              <a:t>Svar: </a:t>
            </a:r>
            <a:r>
              <a:rPr lang="sv-SE" sz="2400" dirty="0">
                <a:solidFill>
                  <a:srgbClr val="FF0000"/>
                </a:solidFill>
                <a:latin typeface="+mj-lt"/>
                <a:ea typeface="Calibri" panose="020F0502020204030204" pitchFamily="34" charset="0"/>
                <a:cs typeface="Calibri" panose="020F0502020204030204" pitchFamily="34" charset="0"/>
              </a:rPr>
              <a:t>    F19.2 Beroende av flera droger i kombination </a:t>
            </a:r>
            <a:br>
              <a:rPr lang="sv-SE" sz="2400" dirty="0">
                <a:solidFill>
                  <a:srgbClr val="FF0000"/>
                </a:solidFill>
                <a:latin typeface="+mj-lt"/>
                <a:ea typeface="Calibri" panose="020F0502020204030204" pitchFamily="34" charset="0"/>
                <a:cs typeface="Calibri" panose="020F0502020204030204" pitchFamily="34" charset="0"/>
              </a:rPr>
            </a:br>
            <a:r>
              <a:rPr lang="sv-SE" sz="2400" dirty="0">
                <a:solidFill>
                  <a:srgbClr val="FF0000"/>
                </a:solidFill>
                <a:latin typeface="+mj-lt"/>
                <a:ea typeface="Calibri" panose="020F0502020204030204" pitchFamily="34" charset="0"/>
                <a:cs typeface="Calibri" panose="020F0502020204030204" pitchFamily="34" charset="0"/>
              </a:rPr>
              <a:t>		och av andra psykoaktiva substanser</a:t>
            </a:r>
            <a:r>
              <a:rPr lang="sv-SE" sz="2400" dirty="0">
                <a:solidFill>
                  <a:srgbClr val="FF0000"/>
                </a:solidFill>
                <a:latin typeface="+mj-lt"/>
              </a:rPr>
              <a:t> </a:t>
            </a:r>
          </a:p>
          <a:p>
            <a:endParaRPr lang="sv-SE" dirty="0"/>
          </a:p>
        </p:txBody>
      </p:sp>
    </p:spTree>
    <p:extLst>
      <p:ext uri="{BB962C8B-B14F-4D97-AF65-F5344CB8AC3E}">
        <p14:creationId xmlns:p14="http://schemas.microsoft.com/office/powerpoint/2010/main" val="414600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17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dirty="0">
                <a:solidFill>
                  <a:srgbClr val="000000"/>
                </a:solidFill>
                <a:latin typeface="+mj-lt"/>
                <a:ea typeface="Calibri" panose="020F0502020204030204" pitchFamily="34" charset="0"/>
                <a:cs typeface="Calibri" panose="020F0502020204030204" pitchFamily="34" charset="0"/>
              </a:rPr>
              <a:t>Vi har försökt hitta rätt kod för Hajdu Cheney syndrom. Vi har landat i förslagen Q87.5 eller Q87.8, men vi är kanske helt ute och cyklar?</a:t>
            </a:r>
          </a:p>
          <a:p>
            <a:endParaRPr lang="sv-SE" dirty="0">
              <a:solidFill>
                <a:srgbClr val="000000"/>
              </a:solidFill>
              <a:latin typeface="+mj-lt"/>
              <a:ea typeface="Calibri" panose="020F0502020204030204" pitchFamily="34" charset="0"/>
              <a:cs typeface="Calibri" panose="020F0502020204030204" pitchFamily="34" charset="0"/>
            </a:endParaRPr>
          </a:p>
          <a:p>
            <a:r>
              <a:rPr lang="sv-SE" dirty="0">
                <a:solidFill>
                  <a:srgbClr val="FF0000"/>
                </a:solidFill>
                <a:latin typeface="+mj-lt"/>
              </a:rPr>
              <a:t>Svar: USA ICD-10-CM föreslår Q78.8 Other osteochondrodysplasias</a:t>
            </a:r>
          </a:p>
          <a:p>
            <a:r>
              <a:rPr lang="sv-SE" dirty="0">
                <a:solidFill>
                  <a:srgbClr val="FF0000"/>
                </a:solidFill>
                <a:latin typeface="+mj-lt"/>
              </a:rPr>
              <a:t> Orphanet och ICD-11 föreslår kod motsvarande M89.5 Osteolysis</a:t>
            </a:r>
          </a:p>
          <a:p>
            <a:r>
              <a:rPr lang="sv-SE" dirty="0">
                <a:solidFill>
                  <a:srgbClr val="0070C0"/>
                </a:solidFill>
                <a:latin typeface="+mj-lt"/>
              </a:rPr>
              <a:t>(Q87.- 	</a:t>
            </a:r>
            <a:r>
              <a:rPr lang="sv-SE" dirty="0" err="1">
                <a:solidFill>
                  <a:srgbClr val="0070C0"/>
                </a:solidFill>
                <a:latin typeface="+mj-lt"/>
              </a:rPr>
              <a:t>Other</a:t>
            </a:r>
            <a:r>
              <a:rPr lang="sv-SE" dirty="0">
                <a:solidFill>
                  <a:srgbClr val="0070C0"/>
                </a:solidFill>
                <a:latin typeface="+mj-lt"/>
              </a:rPr>
              <a:t> specified congenital malformation </a:t>
            </a:r>
            <a:r>
              <a:rPr lang="sv-SE" dirty="0" err="1">
                <a:solidFill>
                  <a:srgbClr val="0070C0"/>
                </a:solidFill>
                <a:latin typeface="+mj-lt"/>
              </a:rPr>
              <a:t>syndromes</a:t>
            </a:r>
            <a:r>
              <a:rPr lang="sv-SE" dirty="0">
                <a:solidFill>
                  <a:srgbClr val="0070C0"/>
                </a:solidFill>
                <a:latin typeface="+mj-lt"/>
              </a:rPr>
              <a:t> </a:t>
            </a:r>
            <a:r>
              <a:rPr lang="sv-SE" dirty="0" err="1">
                <a:solidFill>
                  <a:srgbClr val="0070C0"/>
                </a:solidFill>
                <a:latin typeface="+mj-lt"/>
              </a:rPr>
              <a:t>affecting</a:t>
            </a:r>
            <a:br>
              <a:rPr lang="sv-SE" dirty="0">
                <a:solidFill>
                  <a:srgbClr val="0070C0"/>
                </a:solidFill>
                <a:latin typeface="+mj-lt"/>
              </a:rPr>
            </a:br>
            <a:r>
              <a:rPr lang="sv-SE" dirty="0">
                <a:solidFill>
                  <a:srgbClr val="0070C0"/>
                </a:solidFill>
                <a:latin typeface="+mj-lt"/>
              </a:rPr>
              <a:t>	</a:t>
            </a:r>
            <a:r>
              <a:rPr lang="sv-SE" dirty="0" err="1">
                <a:solidFill>
                  <a:srgbClr val="0070C0"/>
                </a:solidFill>
                <a:latin typeface="+mj-lt"/>
              </a:rPr>
              <a:t>multiple</a:t>
            </a:r>
            <a:r>
              <a:rPr lang="sv-SE" dirty="0">
                <a:solidFill>
                  <a:srgbClr val="0070C0"/>
                </a:solidFill>
                <a:latin typeface="+mj-lt"/>
              </a:rPr>
              <a:t> systems)</a:t>
            </a:r>
          </a:p>
          <a:p>
            <a:r>
              <a:rPr lang="en-GB" dirty="0">
                <a:solidFill>
                  <a:schemeClr val="accent4"/>
                </a:solidFill>
              </a:rPr>
              <a:t>(Epidemiology: Less than 100 cases are confirmed to date.)</a:t>
            </a:r>
          </a:p>
          <a:p>
            <a:endParaRPr lang="sv-SE" dirty="0">
              <a:solidFill>
                <a:schemeClr val="accent4"/>
              </a:solidFill>
              <a:latin typeface="+mj-lt"/>
            </a:endParaRPr>
          </a:p>
          <a:p>
            <a:endParaRPr lang="sv-SE" sz="2400" dirty="0">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394092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18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dirty="0">
                <a:solidFill>
                  <a:srgbClr val="000000"/>
                </a:solidFill>
                <a:latin typeface="+mj-lt"/>
                <a:ea typeface="Calibri" panose="020F0502020204030204" pitchFamily="34" charset="0"/>
                <a:cs typeface="Calibri" panose="020F0502020204030204" pitchFamily="34" charset="0"/>
              </a:rPr>
              <a:t>Hur klassificerar man när man följt ett tillstånd med kontroller, men som läkt ut spontant utan insatt behandling? Tillstånd i sjukhistorien (Z86/Z87) eller räknar man exspektans som en behandling och klassificerar på Z09.8 kontrollundersökning efter annan behandling för andra tillstånd?</a:t>
            </a:r>
            <a:endParaRPr lang="sv-SE" dirty="0">
              <a:latin typeface="+mj-lt"/>
              <a:ea typeface="Calibri" panose="020F0502020204030204" pitchFamily="34" charset="0"/>
              <a:cs typeface="Times New Roman" panose="02020603050405020304" pitchFamily="18" charset="0"/>
            </a:endParaRPr>
          </a:p>
          <a:p>
            <a:endParaRPr lang="sv-SE" dirty="0">
              <a:latin typeface="+mj-lt"/>
            </a:endParaRPr>
          </a:p>
          <a:p>
            <a:r>
              <a:rPr lang="sv-SE" dirty="0">
                <a:solidFill>
                  <a:srgbClr val="FF0000"/>
                </a:solidFill>
                <a:latin typeface="+mj-lt"/>
              </a:rPr>
              <a:t>Svar:  Ja, expektans är också en form för behandling. Koda kontroll med Z09.- + kod för sjukdomen som försvann</a:t>
            </a:r>
          </a:p>
          <a:p>
            <a:endParaRPr lang="sv-SE" dirty="0"/>
          </a:p>
        </p:txBody>
      </p:sp>
    </p:spTree>
    <p:extLst>
      <p:ext uri="{BB962C8B-B14F-4D97-AF65-F5344CB8AC3E}">
        <p14:creationId xmlns:p14="http://schemas.microsoft.com/office/powerpoint/2010/main" val="55445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56355A-A0F2-4234-8FA9-EDB4374E59D4}"/>
              </a:ext>
            </a:extLst>
          </p:cNvPr>
          <p:cNvSpPr>
            <a:spLocks noGrp="1"/>
          </p:cNvSpPr>
          <p:nvPr>
            <p:ph type="title"/>
          </p:nvPr>
        </p:nvSpPr>
        <p:spPr>
          <a:xfrm>
            <a:off x="636889" y="301461"/>
            <a:ext cx="9720000" cy="1080000"/>
          </a:xfrm>
        </p:spPr>
        <p:txBody>
          <a:bodyPr/>
          <a:lstStyle/>
          <a:p>
            <a:r>
              <a:rPr lang="sv-SE" dirty="0"/>
              <a:t>Fråga 19 </a:t>
            </a:r>
          </a:p>
        </p:txBody>
      </p:sp>
      <p:sp>
        <p:nvSpPr>
          <p:cNvPr id="3" name="Platshållare för text 2">
            <a:extLst>
              <a:ext uri="{FF2B5EF4-FFF2-40B4-BE49-F238E27FC236}">
                <a16:creationId xmlns:a16="http://schemas.microsoft.com/office/drawing/2014/main" id="{5D1433E5-5266-40A6-91C6-44C3E3087C48}"/>
              </a:ext>
            </a:extLst>
          </p:cNvPr>
          <p:cNvSpPr>
            <a:spLocks noGrp="1"/>
          </p:cNvSpPr>
          <p:nvPr>
            <p:ph type="body" sz="quarter" idx="13"/>
          </p:nvPr>
        </p:nvSpPr>
        <p:spPr>
          <a:xfrm>
            <a:off x="636889" y="921662"/>
            <a:ext cx="9719999" cy="3237558"/>
          </a:xfrm>
        </p:spPr>
        <p:txBody>
          <a:bodyPr/>
          <a:lstStyle/>
          <a:p>
            <a:pPr lvl="0">
              <a:lnSpc>
                <a:spcPct val="107000"/>
              </a:lnSpc>
            </a:pPr>
            <a:r>
              <a:rPr lang="sv-SE" dirty="0">
                <a:solidFill>
                  <a:srgbClr val="000000"/>
                </a:solidFill>
                <a:latin typeface="+mj-lt"/>
                <a:ea typeface="Calibri" panose="020F0502020204030204" pitchFamily="34" charset="0"/>
                <a:cs typeface="Calibri" panose="020F0502020204030204" pitchFamily="34" charset="0"/>
              </a:rPr>
              <a:t>I ICD-10-SE har Di Georges syndrom koden D82.1. På Socialstyrelsens sida för sällsynta hälsotillstånd anges två koder Q93.5 Andra deletioner av del av kromosom och D82.1. Ska man använda både D82.1 + Q93.5 för att klassificera Di Georges syndrom?</a:t>
            </a:r>
            <a:endParaRPr lang="sv-SE" dirty="0">
              <a:latin typeface="+mj-lt"/>
              <a:ea typeface="Calibri" panose="020F0502020204030204" pitchFamily="34" charset="0"/>
              <a:cs typeface="Times New Roman" panose="02020603050405020304" pitchFamily="18" charset="0"/>
            </a:endParaRPr>
          </a:p>
          <a:p>
            <a:r>
              <a:rPr lang="sv-SE" dirty="0">
                <a:solidFill>
                  <a:srgbClr val="FF0000"/>
                </a:solidFill>
                <a:latin typeface="+mj-lt"/>
              </a:rPr>
              <a:t>Svar: Q-koden anger att det rör sig om en genetisk rubbning, men  syndromet har en specifik kod i ICD-10 (även internationellt), så vi föreslår D82.1 Di Georges syndrom.</a:t>
            </a:r>
            <a:br>
              <a:rPr lang="sv-SE" dirty="0">
                <a:solidFill>
                  <a:srgbClr val="FF0000"/>
                </a:solidFill>
                <a:latin typeface="+mj-lt"/>
              </a:rPr>
            </a:br>
            <a:r>
              <a:rPr lang="sv-SE" dirty="0">
                <a:solidFill>
                  <a:srgbClr val="FF0000"/>
                </a:solidFill>
                <a:latin typeface="+mj-lt"/>
              </a:rPr>
              <a:t>(Detta ändras sannolikt i ICD-11)</a:t>
            </a:r>
          </a:p>
        </p:txBody>
      </p:sp>
      <p:pic>
        <p:nvPicPr>
          <p:cNvPr id="5" name="Bildobjekt 4">
            <a:extLst>
              <a:ext uri="{FF2B5EF4-FFF2-40B4-BE49-F238E27FC236}">
                <a16:creationId xmlns:a16="http://schemas.microsoft.com/office/drawing/2014/main" id="{527D0E1F-3717-6770-29B4-8B60392EC596}"/>
              </a:ext>
            </a:extLst>
          </p:cNvPr>
          <p:cNvPicPr>
            <a:picLocks noChangeAspect="1"/>
          </p:cNvPicPr>
          <p:nvPr/>
        </p:nvPicPr>
        <p:blipFill>
          <a:blip r:embed="rId2"/>
          <a:stretch>
            <a:fillRect/>
          </a:stretch>
        </p:blipFill>
        <p:spPr>
          <a:xfrm>
            <a:off x="2815921" y="4317559"/>
            <a:ext cx="6210300" cy="1857375"/>
          </a:xfrm>
          <a:prstGeom prst="rect">
            <a:avLst/>
          </a:prstGeom>
          <a:ln w="19050">
            <a:solidFill>
              <a:srgbClr val="FF0000"/>
            </a:solidFill>
          </a:ln>
        </p:spPr>
      </p:pic>
      <p:sp>
        <p:nvSpPr>
          <p:cNvPr id="7" name="textruta 6">
            <a:extLst>
              <a:ext uri="{FF2B5EF4-FFF2-40B4-BE49-F238E27FC236}">
                <a16:creationId xmlns:a16="http://schemas.microsoft.com/office/drawing/2014/main" id="{D8D53C67-5B00-E765-ECD1-C9DC2787A9A0}"/>
              </a:ext>
            </a:extLst>
          </p:cNvPr>
          <p:cNvSpPr txBox="1"/>
          <p:nvPr/>
        </p:nvSpPr>
        <p:spPr>
          <a:xfrm>
            <a:off x="2815920" y="4317559"/>
            <a:ext cx="6154641" cy="374270"/>
          </a:xfrm>
          <a:prstGeom prst="rect">
            <a:avLst/>
          </a:prstGeom>
          <a:solidFill>
            <a:schemeClr val="bg1"/>
          </a:solidFill>
        </p:spPr>
        <p:txBody>
          <a:bodyPr wrap="square">
            <a:spAutoFit/>
          </a:bodyPr>
          <a:lstStyle/>
          <a:p>
            <a:pPr marL="499110">
              <a:lnSpc>
                <a:spcPct val="107000"/>
              </a:lnSpc>
              <a:spcAft>
                <a:spcPts val="800"/>
              </a:spcAft>
            </a:pPr>
            <a:r>
              <a:rPr lang="sv-SE" dirty="0">
                <a:solidFill>
                  <a:srgbClr val="000000"/>
                </a:solidFill>
                <a:latin typeface="+mj-lt"/>
                <a:ea typeface="Calibri" panose="020F0502020204030204" pitchFamily="34" charset="0"/>
                <a:cs typeface="Calibri" panose="020F0502020204030204" pitchFamily="34" charset="0"/>
                <a:hlinkClick r:id="rId3"/>
              </a:rPr>
              <a:t>22q11-deletionssyndromet - Socialstyrelsen</a:t>
            </a:r>
            <a:endParaRPr lang="sv-SE"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7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a:xfrm>
            <a:off x="636042" y="150386"/>
            <a:ext cx="9720000" cy="1080000"/>
          </a:xfrm>
        </p:spPr>
        <p:txBody>
          <a:bodyPr/>
          <a:lstStyle/>
          <a:p>
            <a:r>
              <a:rPr lang="sv-SE" dirty="0"/>
              <a:t>Fråga 20</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2" y="690386"/>
            <a:ext cx="9719999" cy="6017228"/>
          </a:xfrm>
        </p:spPr>
        <p:txBody>
          <a:bodyPr/>
          <a:lstStyle/>
          <a:p>
            <a:pPr lvl="0">
              <a:lnSpc>
                <a:spcPct val="107000"/>
              </a:lnSpc>
              <a:spcBef>
                <a:spcPts val="0"/>
              </a:spcBef>
              <a:spcAft>
                <a:spcPts val="300"/>
              </a:spcAft>
            </a:pPr>
            <a:r>
              <a:rPr lang="sv-SE" sz="1800" dirty="0">
                <a:solidFill>
                  <a:srgbClr val="000000"/>
                </a:solidFill>
                <a:latin typeface="+mj-lt"/>
                <a:ea typeface="Calibri" panose="020F0502020204030204" pitchFamily="34" charset="0"/>
                <a:cs typeface="Calibri" panose="020F0502020204030204" pitchFamily="34" charset="0"/>
              </a:rPr>
              <a:t>Kemisk </a:t>
            </a:r>
            <a:r>
              <a:rPr lang="sv-SE" sz="1800" dirty="0">
                <a:solidFill>
                  <a:srgbClr val="0070C0"/>
                </a:solidFill>
                <a:latin typeface="+mj-lt"/>
                <a:ea typeface="Calibri" panose="020F0502020204030204" pitchFamily="34" charset="0"/>
                <a:cs typeface="Calibri" panose="020F0502020204030204" pitchFamily="34" charset="0"/>
              </a:rPr>
              <a:t>peritonit</a:t>
            </a:r>
            <a:r>
              <a:rPr lang="sv-SE" sz="1800" dirty="0">
                <a:solidFill>
                  <a:srgbClr val="000000"/>
                </a:solidFill>
                <a:latin typeface="+mj-lt"/>
                <a:ea typeface="Calibri" panose="020F0502020204030204" pitchFamily="34" charset="0"/>
                <a:cs typeface="Calibri" panose="020F0502020204030204" pitchFamily="34" charset="0"/>
              </a:rPr>
              <a:t> orsakad av navelvenskateter</a:t>
            </a:r>
            <a:r>
              <a:rPr lang="sv-SE" sz="1800" dirty="0">
                <a:solidFill>
                  <a:srgbClr val="0070C0"/>
                </a:solidFill>
                <a:latin typeface="+mj-lt"/>
                <a:ea typeface="Calibri" panose="020F0502020204030204" pitchFamily="34" charset="0"/>
                <a:cs typeface="Calibri" panose="020F0502020204030204" pitchFamily="34" charset="0"/>
              </a:rPr>
              <a:t>perforation</a:t>
            </a:r>
            <a:r>
              <a:rPr lang="sv-SE" sz="1800" dirty="0">
                <a:solidFill>
                  <a:srgbClr val="000000"/>
                </a:solidFill>
                <a:latin typeface="+mj-lt"/>
                <a:ea typeface="Calibri" panose="020F0502020204030204" pitchFamily="34" charset="0"/>
                <a:cs typeface="Calibri" panose="020F0502020204030204" pitchFamily="34" charset="0"/>
              </a:rPr>
              <a:t>?</a:t>
            </a:r>
            <a:endParaRPr lang="sv-SE" sz="1800" dirty="0">
              <a:latin typeface="+mj-lt"/>
              <a:ea typeface="Calibri" panose="020F0502020204030204" pitchFamily="34" charset="0"/>
              <a:cs typeface="Times New Roman" panose="02020603050405020304" pitchFamily="18" charset="0"/>
            </a:endParaRPr>
          </a:p>
          <a:p>
            <a:pPr>
              <a:lnSpc>
                <a:spcPct val="107000"/>
              </a:lnSpc>
              <a:spcBef>
                <a:spcPts val="0"/>
              </a:spcBef>
              <a:spcAft>
                <a:spcPts val="300"/>
              </a:spcAft>
            </a:pPr>
            <a:r>
              <a:rPr lang="sv-SE" sz="1800" dirty="0">
                <a:solidFill>
                  <a:srgbClr val="000000"/>
                </a:solidFill>
                <a:latin typeface="+mj-lt"/>
                <a:ea typeface="Calibri" panose="020F0502020204030204" pitchFamily="34" charset="0"/>
                <a:cs typeface="Calibri" panose="020F0502020204030204" pitchFamily="34" charset="0"/>
              </a:rPr>
              <a:t>T81.6 Akut reaktion på främmande substans som oavsiktligt kvarlämnats under ingrepp</a:t>
            </a:r>
            <a:endParaRPr lang="sv-SE" sz="1800" dirty="0">
              <a:latin typeface="+mj-lt"/>
              <a:ea typeface="Calibri" panose="020F0502020204030204" pitchFamily="34" charset="0"/>
              <a:cs typeface="Times New Roman" panose="02020603050405020304" pitchFamily="18" charset="0"/>
            </a:endParaRPr>
          </a:p>
          <a:p>
            <a:pPr>
              <a:lnSpc>
                <a:spcPct val="107000"/>
              </a:lnSpc>
              <a:spcBef>
                <a:spcPts val="0"/>
              </a:spcBef>
              <a:spcAft>
                <a:spcPts val="300"/>
              </a:spcAft>
            </a:pPr>
            <a:r>
              <a:rPr lang="sv-SE" sz="1800" dirty="0">
                <a:solidFill>
                  <a:srgbClr val="000000"/>
                </a:solidFill>
                <a:latin typeface="+mj-lt"/>
                <a:ea typeface="Calibri" panose="020F0502020204030204" pitchFamily="34" charset="0"/>
                <a:cs typeface="Calibri" panose="020F0502020204030204" pitchFamily="34" charset="0"/>
              </a:rPr>
              <a:t>K65.0 Akut peritonit</a:t>
            </a:r>
            <a:endParaRPr lang="sv-SE" sz="1800" dirty="0">
              <a:latin typeface="+mj-lt"/>
              <a:ea typeface="Calibri" panose="020F0502020204030204" pitchFamily="34" charset="0"/>
              <a:cs typeface="Times New Roman" panose="02020603050405020304" pitchFamily="18" charset="0"/>
            </a:endParaRPr>
          </a:p>
          <a:p>
            <a:pPr>
              <a:lnSpc>
                <a:spcPct val="107000"/>
              </a:lnSpc>
              <a:spcBef>
                <a:spcPts val="0"/>
              </a:spcBef>
              <a:spcAft>
                <a:spcPts val="300"/>
              </a:spcAft>
            </a:pPr>
            <a:r>
              <a:rPr lang="sv-SE" sz="1800" dirty="0">
                <a:solidFill>
                  <a:srgbClr val="000000"/>
                </a:solidFill>
                <a:latin typeface="+mj-lt"/>
                <a:ea typeface="Calibri" panose="020F0502020204030204" pitchFamily="34" charset="0"/>
                <a:cs typeface="Calibri" panose="020F0502020204030204" pitchFamily="34" charset="0"/>
              </a:rPr>
              <a:t>Y60.6 Skärskada, punktion, perforation eller blödning oavsiktligt tillfogad under kirurgisk och medicinsk behandling - Under aspiration, punktion och annan kateterisering</a:t>
            </a:r>
            <a:br>
              <a:rPr lang="sv-SE" sz="1800" dirty="0">
                <a:solidFill>
                  <a:srgbClr val="000000"/>
                </a:solidFill>
                <a:latin typeface="+mj-lt"/>
                <a:ea typeface="Calibri" panose="020F0502020204030204" pitchFamily="34" charset="0"/>
                <a:cs typeface="Calibri" panose="020F0502020204030204" pitchFamily="34" charset="0"/>
              </a:rPr>
            </a:br>
            <a:endParaRPr lang="sv-SE" sz="1800" dirty="0">
              <a:latin typeface="+mj-lt"/>
              <a:ea typeface="Calibri" panose="020F0502020204030204" pitchFamily="34" charset="0"/>
              <a:cs typeface="Times New Roman" panose="02020603050405020304" pitchFamily="18" charset="0"/>
            </a:endParaRPr>
          </a:p>
          <a:p>
            <a:pPr>
              <a:spcBef>
                <a:spcPts val="0"/>
              </a:spcBef>
            </a:pPr>
            <a:r>
              <a:rPr lang="sv-SE" sz="1800" dirty="0">
                <a:solidFill>
                  <a:srgbClr val="FF0000"/>
                </a:solidFill>
                <a:latin typeface="+mj-lt"/>
              </a:rPr>
              <a:t>Svar:  Diskussion! </a:t>
            </a:r>
            <a:br>
              <a:rPr lang="sv-SE" sz="1800" dirty="0">
                <a:solidFill>
                  <a:srgbClr val="FF0000"/>
                </a:solidFill>
                <a:latin typeface="+mj-lt"/>
              </a:rPr>
            </a:br>
            <a:r>
              <a:rPr lang="sv-SE" sz="1800" dirty="0">
                <a:solidFill>
                  <a:srgbClr val="FF0000"/>
                </a:solidFill>
                <a:latin typeface="+mj-lt"/>
              </a:rPr>
              <a:t>Här har vi </a:t>
            </a:r>
            <a:r>
              <a:rPr lang="sv-SE" sz="1800" dirty="0">
                <a:solidFill>
                  <a:srgbClr val="0070C0"/>
                </a:solidFill>
                <a:latin typeface="+mj-lt"/>
              </a:rPr>
              <a:t>två</a:t>
            </a:r>
            <a:r>
              <a:rPr lang="sv-SE" sz="1800" dirty="0">
                <a:solidFill>
                  <a:srgbClr val="FF0000"/>
                </a:solidFill>
                <a:latin typeface="+mj-lt"/>
              </a:rPr>
              <a:t> tillstånd. Vilken som ska rapporteras som huvudtillstånd får avgöras av läkaren.</a:t>
            </a:r>
          </a:p>
          <a:p>
            <a:pPr>
              <a:spcBef>
                <a:spcPts val="0"/>
              </a:spcBef>
            </a:pPr>
            <a:r>
              <a:rPr lang="sv-SE" sz="1800" dirty="0">
                <a:solidFill>
                  <a:srgbClr val="FF0000"/>
                </a:solidFill>
                <a:latin typeface="+mj-lt"/>
              </a:rPr>
              <a:t> 		K65.8 (Kemisk peritonit) </a:t>
            </a:r>
          </a:p>
          <a:p>
            <a:pPr>
              <a:spcBef>
                <a:spcPts val="0"/>
              </a:spcBef>
            </a:pPr>
            <a:r>
              <a:rPr lang="sv-SE" sz="1800" dirty="0">
                <a:solidFill>
                  <a:srgbClr val="FF0000"/>
                </a:solidFill>
                <a:latin typeface="+mj-lt"/>
              </a:rPr>
              <a:t>		T81.2 (Perforation)  + Y60.6 Tillfogad under kateterisering</a:t>
            </a:r>
            <a:br>
              <a:rPr lang="sv-SE" sz="1800" dirty="0">
                <a:solidFill>
                  <a:srgbClr val="FF0000"/>
                </a:solidFill>
                <a:latin typeface="+mj-lt"/>
              </a:rPr>
            </a:br>
            <a:endParaRPr lang="sv-SE" sz="1800" dirty="0">
              <a:solidFill>
                <a:srgbClr val="FF0000"/>
              </a:solidFill>
              <a:latin typeface="+mj-lt"/>
            </a:endParaRPr>
          </a:p>
          <a:p>
            <a:pPr>
              <a:spcBef>
                <a:spcPts val="0"/>
              </a:spcBef>
            </a:pPr>
            <a:r>
              <a:rPr lang="sv-SE" sz="1800" dirty="0">
                <a:solidFill>
                  <a:schemeClr val="accent1">
                    <a:lumMod val="75000"/>
                    <a:lumOff val="25000"/>
                  </a:schemeClr>
                </a:solidFill>
                <a:latin typeface="+mj-lt"/>
              </a:rPr>
              <a:t>Men om peritoniten bedömdes som en direkt konsekvens av perforationen (exempelvis peritonit </a:t>
            </a:r>
            <a:r>
              <a:rPr lang="sv-SE" sz="1800" dirty="0" err="1">
                <a:solidFill>
                  <a:schemeClr val="accent1">
                    <a:lumMod val="75000"/>
                    <a:lumOff val="25000"/>
                  </a:schemeClr>
                </a:solidFill>
                <a:latin typeface="+mj-lt"/>
              </a:rPr>
              <a:t>pga</a:t>
            </a:r>
            <a:r>
              <a:rPr lang="sv-SE" sz="1800" dirty="0">
                <a:solidFill>
                  <a:schemeClr val="accent1">
                    <a:lumMod val="75000"/>
                    <a:lumOff val="25000"/>
                  </a:schemeClr>
                </a:solidFill>
                <a:latin typeface="+mj-lt"/>
              </a:rPr>
              <a:t> blödning) kan ett alternativ vara:</a:t>
            </a:r>
            <a:br>
              <a:rPr lang="sv-SE" sz="1800" dirty="0">
                <a:solidFill>
                  <a:schemeClr val="accent1">
                    <a:lumMod val="75000"/>
                    <a:lumOff val="25000"/>
                  </a:schemeClr>
                </a:solidFill>
                <a:latin typeface="+mj-lt"/>
              </a:rPr>
            </a:br>
            <a:r>
              <a:rPr lang="sv-SE" sz="1800" dirty="0">
                <a:solidFill>
                  <a:schemeClr val="accent1">
                    <a:lumMod val="75000"/>
                    <a:lumOff val="25000"/>
                  </a:schemeClr>
                </a:solidFill>
                <a:latin typeface="+mj-lt"/>
              </a:rPr>
              <a:t>T81.2 K65.8 Y60.6 Komplikationen är perforationen som leder till en blödning i buken som ger peritoniten</a:t>
            </a:r>
          </a:p>
          <a:p>
            <a:pPr>
              <a:spcBef>
                <a:spcPts val="0"/>
              </a:spcBef>
            </a:pPr>
            <a:br>
              <a:rPr lang="en-GB" sz="1600" b="1" dirty="0">
                <a:solidFill>
                  <a:schemeClr val="accent1">
                    <a:lumMod val="75000"/>
                    <a:lumOff val="25000"/>
                  </a:schemeClr>
                </a:solidFill>
              </a:rPr>
            </a:br>
            <a:r>
              <a:rPr lang="en-GB" sz="1600" b="1" dirty="0">
                <a:solidFill>
                  <a:schemeClr val="accent1">
                    <a:lumMod val="75000"/>
                    <a:lumOff val="25000"/>
                  </a:schemeClr>
                </a:solidFill>
              </a:rPr>
              <a:t>S35.8 </a:t>
            </a:r>
            <a:r>
              <a:rPr lang="sv-SE" sz="1600" b="1" dirty="0">
                <a:solidFill>
                  <a:srgbClr val="0070C0"/>
                </a:solidFill>
              </a:rPr>
              <a:t>Skada på andra blodkärl på </a:t>
            </a:r>
            <a:r>
              <a:rPr lang="sv-SE" sz="1600" b="1" dirty="0" err="1">
                <a:solidFill>
                  <a:srgbClr val="0070C0"/>
                </a:solidFill>
              </a:rPr>
              <a:t>buknivå</a:t>
            </a:r>
            <a:r>
              <a:rPr lang="sv-SE" sz="1600" b="1" dirty="0">
                <a:solidFill>
                  <a:srgbClr val="0070C0"/>
                </a:solidFill>
              </a:rPr>
              <a:t>, bäckennivå och nedre delen av ryggen</a:t>
            </a:r>
          </a:p>
          <a:p>
            <a:pPr>
              <a:spcBef>
                <a:spcPts val="0"/>
              </a:spcBef>
            </a:pPr>
            <a:r>
              <a:rPr lang="en-GB" sz="1800" dirty="0" err="1">
                <a:solidFill>
                  <a:schemeClr val="accent1">
                    <a:lumMod val="75000"/>
                    <a:lumOff val="25000"/>
                  </a:schemeClr>
                </a:solidFill>
              </a:rPr>
              <a:t>kan</a:t>
            </a:r>
            <a:r>
              <a:rPr lang="en-GB" sz="1800" dirty="0">
                <a:solidFill>
                  <a:schemeClr val="accent1">
                    <a:lumMod val="75000"/>
                    <a:lumOff val="25000"/>
                  </a:schemeClr>
                </a:solidFill>
              </a:rPr>
              <a:t> </a:t>
            </a:r>
            <a:r>
              <a:rPr lang="en-GB" sz="1800" dirty="0" err="1">
                <a:solidFill>
                  <a:schemeClr val="accent1">
                    <a:lumMod val="75000"/>
                    <a:lumOff val="25000"/>
                  </a:schemeClr>
                </a:solidFill>
              </a:rPr>
              <a:t>också</a:t>
            </a:r>
            <a:r>
              <a:rPr lang="en-GB" sz="1800" dirty="0">
                <a:solidFill>
                  <a:schemeClr val="accent1">
                    <a:lumMod val="75000"/>
                    <a:lumOff val="25000"/>
                  </a:schemeClr>
                </a:solidFill>
              </a:rPr>
              <a:t> </a:t>
            </a:r>
            <a:r>
              <a:rPr lang="en-GB" sz="1800" dirty="0" err="1">
                <a:solidFill>
                  <a:schemeClr val="accent1">
                    <a:lumMod val="75000"/>
                    <a:lumOff val="25000"/>
                  </a:schemeClr>
                </a:solidFill>
              </a:rPr>
              <a:t>vara</a:t>
            </a:r>
            <a:r>
              <a:rPr lang="en-GB" sz="1800" dirty="0">
                <a:solidFill>
                  <a:schemeClr val="accent1">
                    <a:lumMod val="75000"/>
                    <a:lumOff val="25000"/>
                  </a:schemeClr>
                </a:solidFill>
              </a:rPr>
              <a:t> </a:t>
            </a:r>
            <a:r>
              <a:rPr lang="en-GB" sz="1800" dirty="0" err="1">
                <a:solidFill>
                  <a:schemeClr val="accent1">
                    <a:lumMod val="75000"/>
                    <a:lumOff val="25000"/>
                  </a:schemeClr>
                </a:solidFill>
              </a:rPr>
              <a:t>ett</a:t>
            </a:r>
            <a:r>
              <a:rPr lang="en-GB" sz="1800" dirty="0">
                <a:solidFill>
                  <a:schemeClr val="accent1">
                    <a:lumMod val="75000"/>
                    <a:lumOff val="25000"/>
                  </a:schemeClr>
                </a:solidFill>
              </a:rPr>
              <a:t> </a:t>
            </a:r>
            <a:r>
              <a:rPr lang="en-GB" sz="1800" dirty="0" err="1">
                <a:solidFill>
                  <a:schemeClr val="accent1">
                    <a:lumMod val="75000"/>
                    <a:lumOff val="25000"/>
                  </a:schemeClr>
                </a:solidFill>
              </a:rPr>
              <a:t>alternativ</a:t>
            </a:r>
            <a:r>
              <a:rPr lang="en-GB" sz="1800" dirty="0">
                <a:solidFill>
                  <a:schemeClr val="accent1">
                    <a:lumMod val="75000"/>
                    <a:lumOff val="25000"/>
                  </a:schemeClr>
                </a:solidFill>
              </a:rPr>
              <a:t> för </a:t>
            </a:r>
            <a:r>
              <a:rPr lang="en-GB" sz="1800" dirty="0" err="1">
                <a:solidFill>
                  <a:schemeClr val="accent1">
                    <a:lumMod val="75000"/>
                    <a:lumOff val="25000"/>
                  </a:schemeClr>
                </a:solidFill>
              </a:rPr>
              <a:t>att</a:t>
            </a:r>
            <a:r>
              <a:rPr lang="en-GB" sz="1800" dirty="0">
                <a:solidFill>
                  <a:schemeClr val="accent1">
                    <a:lumMod val="75000"/>
                    <a:lumOff val="25000"/>
                  </a:schemeClr>
                </a:solidFill>
              </a:rPr>
              <a:t> </a:t>
            </a:r>
            <a:r>
              <a:rPr lang="en-GB" sz="1800" dirty="0" err="1">
                <a:solidFill>
                  <a:schemeClr val="accent1">
                    <a:lumMod val="75000"/>
                    <a:lumOff val="25000"/>
                  </a:schemeClr>
                </a:solidFill>
              </a:rPr>
              <a:t>beskriva</a:t>
            </a:r>
            <a:r>
              <a:rPr lang="en-GB" sz="1800" dirty="0">
                <a:solidFill>
                  <a:schemeClr val="accent1">
                    <a:lumMod val="75000"/>
                    <a:lumOff val="25000"/>
                  </a:schemeClr>
                </a:solidFill>
              </a:rPr>
              <a:t> </a:t>
            </a:r>
            <a:r>
              <a:rPr lang="en-GB" sz="1800" dirty="0" err="1">
                <a:solidFill>
                  <a:schemeClr val="accent1">
                    <a:lumMod val="75000"/>
                    <a:lumOff val="25000"/>
                  </a:schemeClr>
                </a:solidFill>
              </a:rPr>
              <a:t>vad</a:t>
            </a:r>
            <a:r>
              <a:rPr lang="en-GB" sz="1800" dirty="0">
                <a:solidFill>
                  <a:schemeClr val="accent1">
                    <a:lumMod val="75000"/>
                    <a:lumOff val="25000"/>
                  </a:schemeClr>
                </a:solidFill>
              </a:rPr>
              <a:t> det var </a:t>
            </a:r>
            <a:r>
              <a:rPr lang="en-GB" sz="1800" dirty="0" err="1">
                <a:solidFill>
                  <a:schemeClr val="accent1">
                    <a:lumMod val="75000"/>
                    <a:lumOff val="25000"/>
                  </a:schemeClr>
                </a:solidFill>
              </a:rPr>
              <a:t>som</a:t>
            </a:r>
            <a:r>
              <a:rPr lang="en-GB" sz="1800" dirty="0">
                <a:solidFill>
                  <a:schemeClr val="accent1">
                    <a:lumMod val="75000"/>
                    <a:lumOff val="25000"/>
                  </a:schemeClr>
                </a:solidFill>
              </a:rPr>
              <a:t> </a:t>
            </a:r>
            <a:r>
              <a:rPr lang="en-GB" sz="1800" dirty="0" err="1">
                <a:solidFill>
                  <a:schemeClr val="accent1">
                    <a:lumMod val="75000"/>
                    <a:lumOff val="25000"/>
                  </a:schemeClr>
                </a:solidFill>
              </a:rPr>
              <a:t>skadades</a:t>
            </a:r>
            <a:endParaRPr lang="en-GB" sz="1800" dirty="0">
              <a:solidFill>
                <a:schemeClr val="accent1">
                  <a:lumMod val="75000"/>
                  <a:lumOff val="25000"/>
                </a:schemeClr>
              </a:solidFill>
            </a:endParaRPr>
          </a:p>
          <a:p>
            <a:pPr>
              <a:spcBef>
                <a:spcPts val="0"/>
              </a:spcBef>
            </a:pPr>
            <a:r>
              <a:rPr lang="sv-SE" dirty="0">
                <a:solidFill>
                  <a:srgbClr val="FF0000"/>
                </a:solidFill>
                <a:latin typeface="+mj-lt"/>
              </a:rPr>
              <a:t>		</a:t>
            </a:r>
            <a:endParaRPr lang="sv-SE" dirty="0"/>
          </a:p>
        </p:txBody>
      </p:sp>
    </p:spTree>
    <p:extLst>
      <p:ext uri="{BB962C8B-B14F-4D97-AF65-F5344CB8AC3E}">
        <p14:creationId xmlns:p14="http://schemas.microsoft.com/office/powerpoint/2010/main" val="256079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88A457-C49A-43A6-965D-CE4ACE32B1E5}"/>
              </a:ext>
            </a:extLst>
          </p:cNvPr>
          <p:cNvSpPr>
            <a:spLocks noGrp="1"/>
          </p:cNvSpPr>
          <p:nvPr>
            <p:ph type="title"/>
          </p:nvPr>
        </p:nvSpPr>
        <p:spPr/>
        <p:txBody>
          <a:bodyPr/>
          <a:lstStyle/>
          <a:p>
            <a:r>
              <a:rPr lang="sv-SE" dirty="0"/>
              <a:t>Fråga 21</a:t>
            </a:r>
          </a:p>
        </p:txBody>
      </p:sp>
      <p:sp>
        <p:nvSpPr>
          <p:cNvPr id="3" name="Platshållare för text 2">
            <a:extLst>
              <a:ext uri="{FF2B5EF4-FFF2-40B4-BE49-F238E27FC236}">
                <a16:creationId xmlns:a16="http://schemas.microsoft.com/office/drawing/2014/main" id="{AE5A8574-DFAA-4625-B531-C339F76B0596}"/>
              </a:ext>
            </a:extLst>
          </p:cNvPr>
          <p:cNvSpPr>
            <a:spLocks noGrp="1"/>
          </p:cNvSpPr>
          <p:nvPr>
            <p:ph type="body" sz="quarter" idx="13"/>
          </p:nvPr>
        </p:nvSpPr>
        <p:spPr>
          <a:xfrm>
            <a:off x="636890" y="1228957"/>
            <a:ext cx="9719999" cy="4869918"/>
          </a:xfrm>
        </p:spPr>
        <p:txBody>
          <a:bodyPr/>
          <a:lstStyle/>
          <a:p>
            <a:pPr>
              <a:lnSpc>
                <a:spcPct val="107000"/>
              </a:lnSpc>
              <a:spcAft>
                <a:spcPts val="800"/>
              </a:spcAft>
            </a:pPr>
            <a:r>
              <a:rPr lang="sv-SE" dirty="0">
                <a:solidFill>
                  <a:srgbClr val="000000"/>
                </a:solidFill>
                <a:latin typeface="+mj-lt"/>
                <a:ea typeface="Calibri" panose="020F0502020204030204" pitchFamily="34" charset="0"/>
                <a:cs typeface="Calibri" panose="020F0502020204030204" pitchFamily="34" charset="0"/>
              </a:rPr>
              <a:t>Patient kommer enbart för att få strålbehandling. På grund av maskinfel kan behandling inte genomföras.</a:t>
            </a:r>
            <a:endParaRPr lang="sv-SE" dirty="0">
              <a:latin typeface="+mj-lt"/>
              <a:ea typeface="Calibri" panose="020F0502020204030204" pitchFamily="34" charset="0"/>
              <a:cs typeface="Times New Roman" panose="02020603050405020304" pitchFamily="18" charset="0"/>
            </a:endParaRPr>
          </a:p>
          <a:p>
            <a:pPr>
              <a:lnSpc>
                <a:spcPct val="107000"/>
              </a:lnSpc>
              <a:spcAft>
                <a:spcPts val="800"/>
              </a:spcAft>
            </a:pPr>
            <a:r>
              <a:rPr lang="sv-SE" dirty="0">
                <a:solidFill>
                  <a:srgbClr val="0070C0"/>
                </a:solidFill>
                <a:latin typeface="+mj-lt"/>
                <a:ea typeface="Calibri" panose="020F0502020204030204" pitchFamily="34" charset="0"/>
                <a:cs typeface="Calibri" panose="020F0502020204030204" pitchFamily="34" charset="0"/>
              </a:rPr>
              <a:t>a)  </a:t>
            </a:r>
            <a:r>
              <a:rPr lang="sv-SE" dirty="0">
                <a:solidFill>
                  <a:srgbClr val="000000"/>
                </a:solidFill>
                <a:latin typeface="+mj-lt"/>
                <a:ea typeface="Calibri" panose="020F0502020204030204" pitchFamily="34" charset="0"/>
                <a:cs typeface="Calibri" panose="020F0502020204030204" pitchFamily="34" charset="0"/>
              </a:rPr>
              <a:t>Ska C-kod eller Z51.0 användas som huvuddiagnoskod före Z53.8 Åtgärd ej genomförd av andra specificerade skäl?</a:t>
            </a:r>
            <a:endParaRPr lang="sv-SE" dirty="0">
              <a:latin typeface="+mj-lt"/>
              <a:ea typeface="Calibri" panose="020F0502020204030204" pitchFamily="34" charset="0"/>
              <a:cs typeface="Times New Roman" panose="02020603050405020304" pitchFamily="18" charset="0"/>
            </a:endParaRPr>
          </a:p>
          <a:p>
            <a:pPr>
              <a:spcBef>
                <a:spcPts val="600"/>
              </a:spcBef>
            </a:pPr>
            <a:r>
              <a:rPr lang="sv-SE" dirty="0">
                <a:solidFill>
                  <a:srgbClr val="FF0000"/>
                </a:solidFill>
                <a:latin typeface="+mj-lt"/>
              </a:rPr>
              <a:t>Svar:  Z51.0 + Z53.8</a:t>
            </a:r>
          </a:p>
          <a:p>
            <a:pPr>
              <a:spcBef>
                <a:spcPts val="600"/>
              </a:spcBef>
            </a:pPr>
            <a:r>
              <a:rPr lang="sv-SE" dirty="0">
                <a:solidFill>
                  <a:srgbClr val="FF0000"/>
                </a:solidFill>
                <a:latin typeface="+mj-lt"/>
              </a:rPr>
              <a:t>Eventuellt kan C-kod användas som bidiagnos</a:t>
            </a:r>
          </a:p>
          <a:p>
            <a:pPr>
              <a:spcBef>
                <a:spcPts val="600"/>
              </a:spcBef>
            </a:pPr>
            <a:endParaRPr lang="sv-SE" dirty="0">
              <a:solidFill>
                <a:srgbClr val="FF0000"/>
              </a:solidFill>
              <a:latin typeface="+mj-lt"/>
            </a:endParaRPr>
          </a:p>
          <a:p>
            <a:r>
              <a:rPr lang="sv-SE" dirty="0">
                <a:solidFill>
                  <a:srgbClr val="0070C0"/>
                </a:solidFill>
                <a:latin typeface="+mj-lt"/>
                <a:ea typeface="Calibri" panose="020F0502020204030204" pitchFamily="34" charset="0"/>
                <a:cs typeface="Calibri" panose="020F0502020204030204" pitchFamily="34" charset="0"/>
              </a:rPr>
              <a:t>b) </a:t>
            </a:r>
            <a:r>
              <a:rPr lang="sv-SE" dirty="0">
                <a:solidFill>
                  <a:srgbClr val="000000"/>
                </a:solidFill>
                <a:latin typeface="+mj-lt"/>
                <a:ea typeface="Calibri" panose="020F0502020204030204" pitchFamily="34" charset="0"/>
                <a:cs typeface="Calibri" panose="020F0502020204030204" pitchFamily="34" charset="0"/>
              </a:rPr>
              <a:t>Om man vid samma tillfälle utför ett kontrollbesök och provtagning i stället, anger man då endast C-kod? </a:t>
            </a:r>
            <a:endParaRPr lang="sv-SE" dirty="0">
              <a:latin typeface="+mj-lt"/>
              <a:ea typeface="Calibri" panose="020F0502020204030204" pitchFamily="34" charset="0"/>
              <a:cs typeface="Times New Roman" panose="02020603050405020304" pitchFamily="18" charset="0"/>
            </a:endParaRPr>
          </a:p>
          <a:p>
            <a:r>
              <a:rPr lang="sv-SE" dirty="0">
                <a:solidFill>
                  <a:srgbClr val="FF0000"/>
                </a:solidFill>
                <a:latin typeface="+mj-lt"/>
              </a:rPr>
              <a:t>Svar:  Ja</a:t>
            </a:r>
          </a:p>
        </p:txBody>
      </p:sp>
    </p:spTree>
    <p:extLst>
      <p:ext uri="{BB962C8B-B14F-4D97-AF65-F5344CB8AC3E}">
        <p14:creationId xmlns:p14="http://schemas.microsoft.com/office/powerpoint/2010/main" val="23715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a:xfrm>
            <a:off x="636889" y="540000"/>
            <a:ext cx="9720000" cy="647938"/>
          </a:xfrm>
        </p:spPr>
        <p:txBody>
          <a:bodyPr/>
          <a:lstStyle/>
          <a:p>
            <a:r>
              <a:rPr lang="sv-SE" dirty="0">
                <a:solidFill>
                  <a:srgbClr val="7030A0"/>
                </a:solidFill>
              </a:rPr>
              <a:t>Förutsättningar</a:t>
            </a:r>
            <a:endParaRPr lang="sv-SE" dirty="0"/>
          </a:p>
        </p:txBody>
      </p:sp>
      <p:sp>
        <p:nvSpPr>
          <p:cNvPr id="4" name="Platshållare för text 2">
            <a:extLst>
              <a:ext uri="{FF2B5EF4-FFF2-40B4-BE49-F238E27FC236}">
                <a16:creationId xmlns:a16="http://schemas.microsoft.com/office/drawing/2014/main" id="{D910CC2F-E6E6-ECAA-F06F-18E92DD46A80}"/>
              </a:ext>
            </a:extLst>
          </p:cNvPr>
          <p:cNvSpPr txBox="1">
            <a:spLocks/>
          </p:cNvSpPr>
          <p:nvPr/>
        </p:nvSpPr>
        <p:spPr>
          <a:xfrm>
            <a:off x="788443" y="1786799"/>
            <a:ext cx="9719999" cy="3168155"/>
          </a:xfrm>
          <a:prstGeom prst="rect">
            <a:avLst/>
          </a:prstGeom>
        </p:spPr>
        <p:txBody>
          <a:bodyPr vert="horz" lIns="0" tIns="45720" rIns="0" bIns="45720" rtlCol="0">
            <a:noAutofit/>
          </a:bodyPr>
          <a:lstStyle>
            <a:lvl1pPr marL="0" indent="0" algn="l" defTabSz="914400" rtl="0" eaLnBrk="1" latinLnBrk="0" hangingPunct="1">
              <a:lnSpc>
                <a:spcPct val="110000"/>
              </a:lnSpc>
              <a:spcBef>
                <a:spcPts val="1800"/>
              </a:spcBef>
              <a:buFont typeface="Arial" panose="020B0604020202020204" pitchFamily="34" charset="0"/>
              <a:buNone/>
              <a:defRPr sz="2200" kern="1200">
                <a:solidFill>
                  <a:schemeClr val="tx1"/>
                </a:solidFill>
                <a:latin typeface="+mn-lt"/>
                <a:ea typeface="+mn-ea"/>
                <a:cs typeface="+mn-cs"/>
              </a:defRPr>
            </a:lvl1pPr>
            <a:lvl2pPr marL="457200" indent="0" algn="l" defTabSz="914400" rtl="0" eaLnBrk="1" latinLnBrk="0" hangingPunct="1">
              <a:lnSpc>
                <a:spcPct val="110000"/>
              </a:lnSpc>
              <a:spcBef>
                <a:spcPts val="500"/>
              </a:spcBef>
              <a:buFont typeface="Noto Sans" panose="020B0502040504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110000"/>
              </a:lnSpc>
              <a:spcBef>
                <a:spcPts val="500"/>
              </a:spcBef>
              <a:buFont typeface="Noto Sans" panose="020B0502040504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2800" dirty="0"/>
          </a:p>
        </p:txBody>
      </p:sp>
      <p:sp>
        <p:nvSpPr>
          <p:cNvPr id="5" name="Platshållare för text 2">
            <a:extLst>
              <a:ext uri="{FF2B5EF4-FFF2-40B4-BE49-F238E27FC236}">
                <a16:creationId xmlns:a16="http://schemas.microsoft.com/office/drawing/2014/main" id="{3A28A5A0-2BDF-D186-A738-CD8430B55E62}"/>
              </a:ext>
            </a:extLst>
          </p:cNvPr>
          <p:cNvSpPr txBox="1">
            <a:spLocks/>
          </p:cNvSpPr>
          <p:nvPr/>
        </p:nvSpPr>
        <p:spPr>
          <a:xfrm>
            <a:off x="1127729" y="1868929"/>
            <a:ext cx="9041426" cy="3238425"/>
          </a:xfrm>
          <a:prstGeom prst="rect">
            <a:avLst/>
          </a:prstGeom>
        </p:spPr>
        <p:txBody>
          <a:bodyPr vert="horz" lIns="0" tIns="45720" rIns="0" bIns="45720" rtlCol="0">
            <a:noAutofit/>
          </a:bodyPr>
          <a:lstStyle>
            <a:lvl1pPr marL="0" indent="0" algn="l" defTabSz="914400" rtl="0" eaLnBrk="1" latinLnBrk="0" hangingPunct="1">
              <a:lnSpc>
                <a:spcPct val="110000"/>
              </a:lnSpc>
              <a:spcBef>
                <a:spcPts val="1800"/>
              </a:spcBef>
              <a:buFont typeface="Arial" panose="020B0604020202020204" pitchFamily="34" charset="0"/>
              <a:buNone/>
              <a:defRPr sz="2200" kern="1200">
                <a:solidFill>
                  <a:schemeClr val="tx1"/>
                </a:solidFill>
                <a:latin typeface="+mn-lt"/>
                <a:ea typeface="+mn-ea"/>
                <a:cs typeface="+mn-cs"/>
              </a:defRPr>
            </a:lvl1pPr>
            <a:lvl2pPr marL="457200" indent="0" algn="l" defTabSz="914400" rtl="0" eaLnBrk="1" latinLnBrk="0" hangingPunct="1">
              <a:lnSpc>
                <a:spcPct val="110000"/>
              </a:lnSpc>
              <a:spcBef>
                <a:spcPts val="500"/>
              </a:spcBef>
              <a:buFont typeface="Noto Sans" panose="020B0502040504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110000"/>
              </a:lnSpc>
              <a:spcBef>
                <a:spcPts val="500"/>
              </a:spcBef>
              <a:buFont typeface="Noto Sans" panose="020B0502040504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800" dirty="0">
                <a:solidFill>
                  <a:srgbClr val="7030A0"/>
                </a:solidFill>
              </a:rPr>
              <a:t>Sjukdomsklassifikation är ingen exakt vetenskap.</a:t>
            </a:r>
          </a:p>
          <a:p>
            <a:r>
              <a:rPr lang="sv-SE" sz="2800" dirty="0">
                <a:solidFill>
                  <a:srgbClr val="7030A0"/>
                </a:solidFill>
              </a:rPr>
              <a:t>Att klassificera sjukdomar, vårdkontakter och vårdåtgärder är en pragmatisk metod att på bästa sätt sortera vårdkontakter för statistiska sammanställningar. </a:t>
            </a:r>
          </a:p>
        </p:txBody>
      </p:sp>
    </p:spTree>
    <p:extLst>
      <p:ext uri="{BB962C8B-B14F-4D97-AF65-F5344CB8AC3E}">
        <p14:creationId xmlns:p14="http://schemas.microsoft.com/office/powerpoint/2010/main" val="30795631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AC406F-1A5D-41CD-AB63-B178D782272B}"/>
              </a:ext>
            </a:extLst>
          </p:cNvPr>
          <p:cNvSpPr>
            <a:spLocks noGrp="1"/>
          </p:cNvSpPr>
          <p:nvPr>
            <p:ph type="title"/>
          </p:nvPr>
        </p:nvSpPr>
        <p:spPr/>
        <p:txBody>
          <a:bodyPr/>
          <a:lstStyle/>
          <a:p>
            <a:r>
              <a:rPr lang="sv-SE" dirty="0"/>
              <a:t>Fråga 22 </a:t>
            </a:r>
          </a:p>
        </p:txBody>
      </p:sp>
      <p:sp>
        <p:nvSpPr>
          <p:cNvPr id="3" name="Platshållare för text 2">
            <a:extLst>
              <a:ext uri="{FF2B5EF4-FFF2-40B4-BE49-F238E27FC236}">
                <a16:creationId xmlns:a16="http://schemas.microsoft.com/office/drawing/2014/main" id="{053EB05A-6D5F-4D67-B91C-9BE0549BB4B1}"/>
              </a:ext>
            </a:extLst>
          </p:cNvPr>
          <p:cNvSpPr>
            <a:spLocks noGrp="1"/>
          </p:cNvSpPr>
          <p:nvPr>
            <p:ph type="body" sz="quarter" idx="13"/>
          </p:nvPr>
        </p:nvSpPr>
        <p:spPr>
          <a:xfrm>
            <a:off x="636043" y="1634399"/>
            <a:ext cx="9719999" cy="4583838"/>
          </a:xfrm>
        </p:spPr>
        <p:txBody>
          <a:bodyPr/>
          <a:lstStyle/>
          <a:p>
            <a:pPr lvl="0">
              <a:lnSpc>
                <a:spcPct val="107000"/>
              </a:lnSpc>
              <a:spcAft>
                <a:spcPts val="800"/>
              </a:spcAft>
            </a:pPr>
            <a:r>
              <a:rPr lang="sv-SE" dirty="0">
                <a:solidFill>
                  <a:srgbClr val="000000"/>
                </a:solidFill>
                <a:latin typeface="+mj-lt"/>
                <a:ea typeface="Calibri" panose="020F0502020204030204" pitchFamily="34" charset="0"/>
                <a:cs typeface="Calibri" panose="020F0502020204030204" pitchFamily="34" charset="0"/>
              </a:rPr>
              <a:t>Patient som kommer på kontroll på diabetesfotmottagning. Behandlat fotsår är läkt.</a:t>
            </a:r>
            <a:endParaRPr lang="sv-SE" dirty="0">
              <a:latin typeface="+mj-lt"/>
              <a:ea typeface="Calibri" panose="020F0502020204030204" pitchFamily="34" charset="0"/>
              <a:cs typeface="Times New Roman" panose="02020603050405020304" pitchFamily="18" charset="0"/>
            </a:endParaRPr>
          </a:p>
          <a:p>
            <a:pPr marL="270510">
              <a:lnSpc>
                <a:spcPct val="107000"/>
              </a:lnSpc>
              <a:spcBef>
                <a:spcPts val="600"/>
              </a:spcBef>
              <a:spcAft>
                <a:spcPts val="800"/>
              </a:spcAft>
            </a:pPr>
            <a:r>
              <a:rPr lang="sv-SE" dirty="0">
                <a:solidFill>
                  <a:srgbClr val="000000"/>
                </a:solidFill>
                <a:latin typeface="+mj-lt"/>
                <a:ea typeface="Calibri" panose="020F0502020204030204" pitchFamily="34" charset="0"/>
                <a:cs typeface="Calibri" panose="020F0502020204030204" pitchFamily="34" charset="0"/>
              </a:rPr>
              <a:t>Om patienten fortfarande har diabeteskomplikationen som föranlett fotsåret  - räknas det då som kroniskt tillstånd och ska klassificeras på diabeteskomplikationen eller kan man klassificera på Z09?</a:t>
            </a:r>
            <a:endParaRPr lang="sv-SE" dirty="0">
              <a:latin typeface="+mj-lt"/>
              <a:ea typeface="Calibri" panose="020F0502020204030204" pitchFamily="34" charset="0"/>
              <a:cs typeface="Times New Roman" panose="02020603050405020304" pitchFamily="18" charset="0"/>
            </a:endParaRPr>
          </a:p>
          <a:p>
            <a:r>
              <a:rPr lang="sv-SE" dirty="0">
                <a:solidFill>
                  <a:srgbClr val="FF0000"/>
                </a:solidFill>
                <a:latin typeface="+mj-lt"/>
              </a:rPr>
              <a:t>Svar:  Varför kommer patienten? Avsikten med kontakten denna gången var (slut)kontroll av fotsåret. Z09.- + kod för </a:t>
            </a:r>
            <a:r>
              <a:rPr lang="sv-SE" dirty="0" err="1">
                <a:solidFill>
                  <a:srgbClr val="FF0000"/>
                </a:solidFill>
                <a:latin typeface="+mj-lt"/>
              </a:rPr>
              <a:t>fotsåret</a:t>
            </a:r>
            <a:r>
              <a:rPr lang="sv-SE" dirty="0">
                <a:solidFill>
                  <a:srgbClr val="FF0000"/>
                </a:solidFill>
                <a:latin typeface="+mj-lt"/>
              </a:rPr>
              <a:t> som nu är utläkt</a:t>
            </a:r>
          </a:p>
          <a:p>
            <a:r>
              <a:rPr lang="sv-SE" dirty="0">
                <a:solidFill>
                  <a:srgbClr val="FF0000"/>
                </a:solidFill>
                <a:latin typeface="+mj-lt"/>
              </a:rPr>
              <a:t>Diabetes mellitus med kärlkomplikation blir bidiagnos</a:t>
            </a:r>
          </a:p>
          <a:p>
            <a:endParaRPr lang="sv-SE" dirty="0"/>
          </a:p>
        </p:txBody>
      </p:sp>
    </p:spTree>
    <p:extLst>
      <p:ext uri="{BB962C8B-B14F-4D97-AF65-F5344CB8AC3E}">
        <p14:creationId xmlns:p14="http://schemas.microsoft.com/office/powerpoint/2010/main" val="1354506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782E28-456D-4A47-B851-B9154872F749}"/>
              </a:ext>
            </a:extLst>
          </p:cNvPr>
          <p:cNvSpPr>
            <a:spLocks noGrp="1"/>
          </p:cNvSpPr>
          <p:nvPr>
            <p:ph type="title"/>
          </p:nvPr>
        </p:nvSpPr>
        <p:spPr/>
        <p:txBody>
          <a:bodyPr/>
          <a:lstStyle/>
          <a:p>
            <a:r>
              <a:rPr lang="sv-SE" dirty="0"/>
              <a:t>Fråga 23 </a:t>
            </a:r>
          </a:p>
        </p:txBody>
      </p:sp>
      <p:sp>
        <p:nvSpPr>
          <p:cNvPr id="3" name="Platshållare för text 2">
            <a:extLst>
              <a:ext uri="{FF2B5EF4-FFF2-40B4-BE49-F238E27FC236}">
                <a16:creationId xmlns:a16="http://schemas.microsoft.com/office/drawing/2014/main" id="{44E3BBD4-0E62-433D-ADBF-CEDE4CF5EED3}"/>
              </a:ext>
            </a:extLst>
          </p:cNvPr>
          <p:cNvSpPr>
            <a:spLocks noGrp="1"/>
          </p:cNvSpPr>
          <p:nvPr>
            <p:ph type="body" sz="quarter" idx="13"/>
          </p:nvPr>
        </p:nvSpPr>
        <p:spPr>
          <a:xfrm>
            <a:off x="636044" y="1634399"/>
            <a:ext cx="9720000" cy="4583838"/>
          </a:xfrm>
        </p:spPr>
        <p:txBody>
          <a:bodyPr/>
          <a:lstStyle/>
          <a:p>
            <a:r>
              <a:rPr lang="sv-SE" dirty="0">
                <a:solidFill>
                  <a:srgbClr val="000000"/>
                </a:solidFill>
                <a:latin typeface="+mj-lt"/>
                <a:ea typeface="Calibri" panose="020F0502020204030204" pitchFamily="34" charset="0"/>
                <a:cs typeface="Calibri" panose="020F0502020204030204" pitchFamily="34" charset="0"/>
              </a:rPr>
              <a:t>ARDS klassificeras på J80.9 Akut andningssviktsyndrom hos vuxen. Men hur klassificerar man Acute Respiratory Distress Syndrome hos barn (pARDS)?</a:t>
            </a:r>
            <a:endParaRPr lang="sv-SE" dirty="0">
              <a:latin typeface="+mj-lt"/>
              <a:ea typeface="Calibri" panose="020F0502020204030204" pitchFamily="34" charset="0"/>
              <a:cs typeface="Times New Roman" panose="02020603050405020304" pitchFamily="18" charset="0"/>
            </a:endParaRPr>
          </a:p>
          <a:p>
            <a:endParaRPr lang="sv-SE" dirty="0">
              <a:latin typeface="+mj-lt"/>
            </a:endParaRPr>
          </a:p>
          <a:p>
            <a:pPr>
              <a:spcBef>
                <a:spcPts val="600"/>
              </a:spcBef>
            </a:pPr>
            <a:r>
              <a:rPr lang="sv-SE" dirty="0">
                <a:solidFill>
                  <a:srgbClr val="FF0000"/>
                </a:solidFill>
                <a:latin typeface="+mj-lt"/>
              </a:rPr>
              <a:t>Svar: Man kallar det ofta för IRDS eller bara RDS. Kodas P22.0</a:t>
            </a:r>
          </a:p>
          <a:p>
            <a:pPr>
              <a:spcBef>
                <a:spcPts val="600"/>
              </a:spcBef>
            </a:pPr>
            <a:r>
              <a:rPr lang="sv-SE" dirty="0">
                <a:solidFill>
                  <a:srgbClr val="FF0000"/>
                </a:solidFill>
                <a:latin typeface="+mj-lt"/>
              </a:rPr>
              <a:t>Om det är ett barn som inte är nyfödd, kodar man med koder för vuxna</a:t>
            </a:r>
          </a:p>
          <a:p>
            <a:endParaRPr lang="sv-SE" dirty="0"/>
          </a:p>
        </p:txBody>
      </p:sp>
      <p:pic>
        <p:nvPicPr>
          <p:cNvPr id="4" name="Bildobjekt 3">
            <a:extLst>
              <a:ext uri="{FF2B5EF4-FFF2-40B4-BE49-F238E27FC236}">
                <a16:creationId xmlns:a16="http://schemas.microsoft.com/office/drawing/2014/main" id="{AA875E51-70F9-4614-A1B9-4CCEBAA5FF9C}"/>
              </a:ext>
            </a:extLst>
          </p:cNvPr>
          <p:cNvPicPr>
            <a:picLocks noChangeAspect="1"/>
          </p:cNvPicPr>
          <p:nvPr/>
        </p:nvPicPr>
        <p:blipFill>
          <a:blip r:embed="rId2"/>
          <a:stretch>
            <a:fillRect/>
          </a:stretch>
        </p:blipFill>
        <p:spPr>
          <a:xfrm>
            <a:off x="1835956" y="4446653"/>
            <a:ext cx="7028348" cy="1974693"/>
          </a:xfrm>
          <a:prstGeom prst="rect">
            <a:avLst/>
          </a:prstGeom>
          <a:ln w="28575">
            <a:solidFill>
              <a:srgbClr val="FF0000"/>
            </a:solidFill>
          </a:ln>
        </p:spPr>
      </p:pic>
    </p:spTree>
    <p:extLst>
      <p:ext uri="{BB962C8B-B14F-4D97-AF65-F5344CB8AC3E}">
        <p14:creationId xmlns:p14="http://schemas.microsoft.com/office/powerpoint/2010/main" val="114504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798C56-4EAD-4EB9-94A3-1DF0B2E00A32}"/>
              </a:ext>
            </a:extLst>
          </p:cNvPr>
          <p:cNvSpPr>
            <a:spLocks noGrp="1"/>
          </p:cNvSpPr>
          <p:nvPr>
            <p:ph type="title"/>
          </p:nvPr>
        </p:nvSpPr>
        <p:spPr/>
        <p:txBody>
          <a:bodyPr/>
          <a:lstStyle/>
          <a:p>
            <a:r>
              <a:rPr lang="sv-SE" dirty="0"/>
              <a:t>Fråga 24 </a:t>
            </a:r>
          </a:p>
        </p:txBody>
      </p:sp>
      <p:sp>
        <p:nvSpPr>
          <p:cNvPr id="3" name="Platshållare för text 2">
            <a:extLst>
              <a:ext uri="{FF2B5EF4-FFF2-40B4-BE49-F238E27FC236}">
                <a16:creationId xmlns:a16="http://schemas.microsoft.com/office/drawing/2014/main" id="{409BC1AD-AA86-4720-AF7F-50E3876A46EB}"/>
              </a:ext>
            </a:extLst>
          </p:cNvPr>
          <p:cNvSpPr>
            <a:spLocks noGrp="1"/>
          </p:cNvSpPr>
          <p:nvPr>
            <p:ph type="body" sz="quarter" idx="13"/>
          </p:nvPr>
        </p:nvSpPr>
        <p:spPr>
          <a:xfrm>
            <a:off x="636890" y="1568852"/>
            <a:ext cx="9719999" cy="4749148"/>
          </a:xfrm>
        </p:spPr>
        <p:txBody>
          <a:bodyPr/>
          <a:lstStyle/>
          <a:p>
            <a:pPr lvl="0">
              <a:lnSpc>
                <a:spcPct val="107000"/>
              </a:lnSpc>
              <a:spcBef>
                <a:spcPts val="600"/>
              </a:spcBef>
            </a:pPr>
            <a:r>
              <a:rPr lang="sv-SE" dirty="0">
                <a:solidFill>
                  <a:srgbClr val="000000"/>
                </a:solidFill>
                <a:latin typeface="+mj-lt"/>
                <a:ea typeface="Calibri" panose="020F0502020204030204" pitchFamily="34" charset="0"/>
                <a:cs typeface="Calibri" panose="020F0502020204030204" pitchFamily="34" charset="0"/>
              </a:rPr>
              <a:t>Kan man använda Z13.5 Riktad hälsokontroll avseende ögon- och öronsjukdomar i följande fall?</a:t>
            </a:r>
            <a:endParaRPr lang="sv-SE" dirty="0">
              <a:latin typeface="+mj-lt"/>
              <a:ea typeface="Calibri" panose="020F0502020204030204" pitchFamily="34" charset="0"/>
              <a:cs typeface="Times New Roman" panose="02020603050405020304" pitchFamily="18" charset="0"/>
            </a:endParaRPr>
          </a:p>
          <a:p>
            <a:pPr marL="499110">
              <a:lnSpc>
                <a:spcPct val="107000"/>
              </a:lnSpc>
              <a:spcBef>
                <a:spcPts val="600"/>
              </a:spcBef>
              <a:spcAft>
                <a:spcPts val="800"/>
              </a:spcAft>
            </a:pPr>
            <a:r>
              <a:rPr lang="sv-SE" dirty="0">
                <a:solidFill>
                  <a:srgbClr val="000000"/>
                </a:solidFill>
                <a:latin typeface="+mj-lt"/>
                <a:ea typeface="Calibri" panose="020F0502020204030204" pitchFamily="34" charset="0"/>
                <a:cs typeface="Calibri" panose="020F0502020204030204" pitchFamily="34" charset="0"/>
              </a:rPr>
              <a:t>Patient med juvenil polyartrit, ANA-positiv, RF-negativ kommer till "uveamottagning" på ögon då alla i patientgruppen screenas på grund av risken för ögonsjukdom. Aldrig haft irit. Inga problem med ögonen. Undersökning utan anmärkning, inga tecken till irit. Planerar ny screening om sex månader.</a:t>
            </a:r>
            <a:br>
              <a:rPr lang="sv-SE" dirty="0">
                <a:solidFill>
                  <a:srgbClr val="000000"/>
                </a:solidFill>
                <a:latin typeface="Calibri" panose="020F0502020204030204" pitchFamily="34" charset="0"/>
                <a:ea typeface="Calibri" panose="020F0502020204030204" pitchFamily="34" charset="0"/>
                <a:cs typeface="Calibri" panose="020F0502020204030204" pitchFamily="34" charset="0"/>
              </a:rPr>
            </a:br>
            <a:endParaRPr lang="sv-SE" dirty="0">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r>
              <a:rPr lang="sv-SE" dirty="0">
                <a:solidFill>
                  <a:srgbClr val="FF0000"/>
                </a:solidFill>
                <a:latin typeface="+mj-lt"/>
              </a:rPr>
              <a:t>Svar:  Detta är en återkommande fråga: Orsaken till undersökning hos ögonläkaren är polyartriten, som blir huvuddiagnoskod under förutsättning att ögonundersökningen visar helt normala förhållanden.</a:t>
            </a:r>
          </a:p>
          <a:p>
            <a:pPr>
              <a:spcBef>
                <a:spcPts val="600"/>
              </a:spcBef>
            </a:pPr>
            <a:r>
              <a:rPr lang="sv-SE" dirty="0">
                <a:solidFill>
                  <a:srgbClr val="FF0000"/>
                </a:solidFill>
                <a:latin typeface="+mj-lt"/>
              </a:rPr>
              <a:t>Se även Fråga 25</a:t>
            </a:r>
          </a:p>
          <a:p>
            <a:endParaRPr lang="sv-SE" dirty="0"/>
          </a:p>
        </p:txBody>
      </p:sp>
    </p:spTree>
    <p:extLst>
      <p:ext uri="{BB962C8B-B14F-4D97-AF65-F5344CB8AC3E}">
        <p14:creationId xmlns:p14="http://schemas.microsoft.com/office/powerpoint/2010/main" val="217041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25</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pPr lvl="0">
              <a:lnSpc>
                <a:spcPct val="107000"/>
              </a:lnSpc>
              <a:spcAft>
                <a:spcPts val="800"/>
              </a:spcAft>
            </a:pPr>
            <a:r>
              <a:rPr lang="sv-SE" sz="2400" dirty="0">
                <a:solidFill>
                  <a:srgbClr val="000000"/>
                </a:solidFill>
                <a:latin typeface="+mj-lt"/>
                <a:ea typeface="Times New Roman" panose="02020603050405020304" pitchFamily="18" charset="0"/>
                <a:cs typeface="Calibri" panose="020F0502020204030204" pitchFamily="34" charset="0"/>
              </a:rPr>
              <a:t>Patient med polyartrit som behandlas med Plaquenil, följs på ögonmottagningen årligen enligt PM för kontroller/ögonstatus för att se så patienten inte utvecklat någon ögonsjukdom. Hur kodas besöket på ögonmottagningen?</a:t>
            </a:r>
          </a:p>
          <a:p>
            <a:r>
              <a:rPr lang="sv-SE" dirty="0">
                <a:solidFill>
                  <a:srgbClr val="FF0000"/>
                </a:solidFill>
              </a:rPr>
              <a:t>Svar: Se även Fråga 24.</a:t>
            </a:r>
            <a:br>
              <a:rPr lang="sv-SE" dirty="0">
                <a:solidFill>
                  <a:srgbClr val="FF0000"/>
                </a:solidFill>
              </a:rPr>
            </a:br>
            <a:r>
              <a:rPr lang="sv-SE" dirty="0">
                <a:solidFill>
                  <a:srgbClr val="FF0000"/>
                </a:solidFill>
              </a:rPr>
              <a:t>Detta är en återkommande fråga: Orsaken till undersökning hos ögonläkaren är polyartriten, som blir huvuddiagnoskod under förutsättning att ögonundersökningen visar helt normala förhållanden</a:t>
            </a:r>
          </a:p>
          <a:p>
            <a:pPr lvl="0">
              <a:lnSpc>
                <a:spcPct val="107000"/>
              </a:lnSpc>
              <a:spcAft>
                <a:spcPts val="800"/>
              </a:spcAft>
            </a:pPr>
            <a:endParaRPr lang="sv-SE"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453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26</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889" y="1137081"/>
            <a:ext cx="7215185" cy="4583838"/>
          </a:xfrm>
        </p:spPr>
        <p:txBody>
          <a:bodyPr/>
          <a:lstStyle/>
          <a:p>
            <a:r>
              <a:rPr lang="sv-SE" dirty="0">
                <a:solidFill>
                  <a:srgbClr val="000000"/>
                </a:solidFill>
                <a:latin typeface="+mj-lt"/>
                <a:ea typeface="Calibri" panose="020F0502020204030204" pitchFamily="34" charset="0"/>
                <a:cs typeface="Calibri" panose="020F0502020204030204" pitchFamily="34" charset="0"/>
              </a:rPr>
              <a:t>Nationellt centrum för kvinnofrid har en guide för omhändertagande efter sexuella övergrepp: </a:t>
            </a:r>
            <a:r>
              <a:rPr lang="sv-SE" dirty="0">
                <a:solidFill>
                  <a:srgbClr val="000000"/>
                </a:solidFill>
                <a:latin typeface="+mj-lt"/>
                <a:ea typeface="Calibri" panose="020F0502020204030204" pitchFamily="34" charset="0"/>
                <a:cs typeface="Calibri" panose="020F0502020204030204" pitchFamily="34" charset="0"/>
                <a:hlinkClick r:id="rId3"/>
              </a:rPr>
              <a:t>Guide för omhändertagande efter sexuella övergrepp (NCK) (uu.se)</a:t>
            </a:r>
            <a:r>
              <a:rPr lang="sv-SE" dirty="0">
                <a:solidFill>
                  <a:srgbClr val="000000"/>
                </a:solidFill>
                <a:latin typeface="+mj-lt"/>
                <a:ea typeface="Calibri" panose="020F0502020204030204" pitchFamily="34" charset="0"/>
                <a:cs typeface="Calibri" panose="020F0502020204030204" pitchFamily="34" charset="0"/>
              </a:rPr>
              <a:t> På sidan sju finns en enkel lathund över klassificering där T74.2 Sexuellt övergrepp anges som den kod som beskriver just sexuella övergrepp. T74 står för misshandelssyndrom. Är inte T74.2 tänkt att endast användas vid återkommande övergrepp och att enskilda övergrepp bör klassificeras på tillstånd/skada med Y05 Sexuellt övergrepp genom våld eller hot som orsakskod?</a:t>
            </a:r>
          </a:p>
          <a:p>
            <a:pPr>
              <a:spcBef>
                <a:spcPts val="0"/>
              </a:spcBef>
            </a:pPr>
            <a:br>
              <a:rPr lang="sv-SE" dirty="0">
                <a:solidFill>
                  <a:srgbClr val="000000"/>
                </a:solidFill>
                <a:latin typeface="+mj-lt"/>
                <a:cs typeface="Calibri" panose="020F0502020204030204" pitchFamily="34" charset="0"/>
              </a:rPr>
            </a:br>
            <a:r>
              <a:rPr lang="sv-SE" dirty="0">
                <a:solidFill>
                  <a:srgbClr val="FF0000"/>
                </a:solidFill>
                <a:latin typeface="+mj-lt"/>
              </a:rPr>
              <a:t>Svar: Frågeställaren har tolkat  frågan rätt.</a:t>
            </a:r>
          </a:p>
          <a:p>
            <a:pPr>
              <a:spcBef>
                <a:spcPts val="0"/>
              </a:spcBef>
            </a:pPr>
            <a:r>
              <a:rPr lang="sv-SE" dirty="0">
                <a:solidFill>
                  <a:srgbClr val="FF0000"/>
                </a:solidFill>
                <a:latin typeface="+mj-lt"/>
              </a:rPr>
              <a:t>Misshandel</a:t>
            </a:r>
            <a:r>
              <a:rPr lang="sv-SE" i="1" dirty="0">
                <a:solidFill>
                  <a:srgbClr val="FF0000"/>
                </a:solidFill>
                <a:latin typeface="+mj-lt"/>
              </a:rPr>
              <a:t>syndrom </a:t>
            </a:r>
            <a:r>
              <a:rPr lang="sv-SE" dirty="0">
                <a:solidFill>
                  <a:srgbClr val="FF0000"/>
                </a:solidFill>
                <a:latin typeface="+mj-lt"/>
              </a:rPr>
              <a:t>kodas T74.- Detta gäller även T74.2</a:t>
            </a:r>
          </a:p>
          <a:p>
            <a:pPr>
              <a:spcBef>
                <a:spcPts val="0"/>
              </a:spcBef>
            </a:pPr>
            <a:endParaRPr lang="sv-SE" dirty="0">
              <a:solidFill>
                <a:srgbClr val="FF0000"/>
              </a:solidFill>
              <a:latin typeface="+mj-lt"/>
            </a:endParaRPr>
          </a:p>
          <a:p>
            <a:endParaRPr lang="sv-SE" dirty="0"/>
          </a:p>
        </p:txBody>
      </p:sp>
      <p:pic>
        <p:nvPicPr>
          <p:cNvPr id="5" name="Bildobjekt 4" descr="En bild som visar text, skärmbild, Teckensnitt, nummer&#10;&#10;Automatiskt genererad beskrivning">
            <a:extLst>
              <a:ext uri="{FF2B5EF4-FFF2-40B4-BE49-F238E27FC236}">
                <a16:creationId xmlns:a16="http://schemas.microsoft.com/office/drawing/2014/main" id="{54C3CD8E-5424-DD97-D1C0-9F57E2C2D0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2073" y="1181749"/>
            <a:ext cx="5431563" cy="3421782"/>
          </a:xfrm>
          <a:prstGeom prst="rect">
            <a:avLst/>
          </a:prstGeom>
        </p:spPr>
      </p:pic>
    </p:spTree>
    <p:extLst>
      <p:ext uri="{BB962C8B-B14F-4D97-AF65-F5344CB8AC3E}">
        <p14:creationId xmlns:p14="http://schemas.microsoft.com/office/powerpoint/2010/main" val="391066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27</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890" y="1137081"/>
            <a:ext cx="9719999" cy="5108444"/>
          </a:xfrm>
        </p:spPr>
        <p:txBody>
          <a:bodyPr/>
          <a:lstStyle/>
          <a:p>
            <a:pPr lvl="0">
              <a:lnSpc>
                <a:spcPct val="107000"/>
              </a:lnSpc>
              <a:spcBef>
                <a:spcPts val="600"/>
              </a:spcBef>
              <a:spcAft>
                <a:spcPts val="600"/>
              </a:spcAft>
            </a:pPr>
            <a:r>
              <a:rPr lang="sv-SE" sz="1600" dirty="0">
                <a:solidFill>
                  <a:srgbClr val="000000"/>
                </a:solidFill>
                <a:latin typeface="+mj-lt"/>
                <a:ea typeface="Calibri" panose="020F0502020204030204" pitchFamily="34" charset="0"/>
                <a:cs typeface="Calibri" panose="020F0502020204030204" pitchFamily="34" charset="0"/>
              </a:rPr>
              <a:t>Hur ska man tänka i de fall då barn remitteras till specialistvården för symtom som inte inneburit besvär och som är normalt förekommande, men som dock kan vara ett tecken på patologi och undersökningen visar att patienten inte behöver någon behandling eller behov av fortsatta kontroller. Klassificerar man det som rutinundersökning (Z01) eller som ett avskrivet misstänkt tillstånd (Z03)?</a:t>
            </a:r>
          </a:p>
          <a:p>
            <a:pPr lvl="0">
              <a:lnSpc>
                <a:spcPct val="107000"/>
              </a:lnSpc>
              <a:spcBef>
                <a:spcPts val="0"/>
              </a:spcBef>
              <a:spcAft>
                <a:spcPts val="600"/>
              </a:spcAft>
            </a:pPr>
            <a:r>
              <a:rPr lang="sv-SE" sz="1600" dirty="0">
                <a:solidFill>
                  <a:srgbClr val="000000"/>
                </a:solidFill>
                <a:latin typeface="+mj-lt"/>
                <a:ea typeface="Calibri" panose="020F0502020204030204" pitchFamily="34" charset="0"/>
                <a:cs typeface="Calibri" panose="020F0502020204030204" pitchFamily="34" charset="0"/>
              </a:rPr>
              <a:t>Exempel:</a:t>
            </a:r>
            <a:br>
              <a:rPr lang="sv-SE" sz="1600" dirty="0">
                <a:solidFill>
                  <a:srgbClr val="000000"/>
                </a:solidFill>
                <a:latin typeface="+mj-lt"/>
                <a:ea typeface="Calibri" panose="020F0502020204030204" pitchFamily="34" charset="0"/>
                <a:cs typeface="Calibri" panose="020F0502020204030204" pitchFamily="34" charset="0"/>
              </a:rPr>
            </a:br>
            <a:r>
              <a:rPr lang="sv-SE" sz="1600" b="1" dirty="0">
                <a:solidFill>
                  <a:srgbClr val="0070C0"/>
                </a:solidFill>
                <a:latin typeface="+mj-lt"/>
                <a:ea typeface="Calibri" panose="020F0502020204030204" pitchFamily="34" charset="0"/>
                <a:cs typeface="Calibri" panose="020F0502020204030204" pitchFamily="34" charset="0"/>
              </a:rPr>
              <a:t>a) </a:t>
            </a:r>
            <a:r>
              <a:rPr lang="sv-SE" sz="1600" dirty="0">
                <a:solidFill>
                  <a:srgbClr val="000000"/>
                </a:solidFill>
                <a:latin typeface="+mj-lt"/>
                <a:ea typeface="Calibri" panose="020F0502020204030204" pitchFamily="34" charset="0"/>
                <a:cs typeface="Calibri" panose="020F0502020204030204" pitchFamily="34" charset="0"/>
              </a:rPr>
              <a:t>Kontroll av nyupptäckt blåsljud. Inga kardiella besvär. Utredning med normalt hjärta och blåsljudet bedöms som fysiologiskt, vilket är förekommande hos 50–75 % av förskolebarnen. </a:t>
            </a:r>
          </a:p>
          <a:p>
            <a:pPr>
              <a:lnSpc>
                <a:spcPct val="107000"/>
              </a:lnSpc>
              <a:spcBef>
                <a:spcPts val="0"/>
              </a:spcBef>
              <a:spcAft>
                <a:spcPts val="600"/>
              </a:spcAft>
            </a:pPr>
            <a:r>
              <a:rPr lang="sv-SE" sz="1600" b="1" dirty="0">
                <a:solidFill>
                  <a:srgbClr val="0070C0"/>
                </a:solidFill>
                <a:latin typeface="+mj-lt"/>
                <a:ea typeface="Calibri" panose="020F0502020204030204" pitchFamily="34" charset="0"/>
                <a:cs typeface="Calibri" panose="020F0502020204030204" pitchFamily="34" charset="0"/>
              </a:rPr>
              <a:t>b) </a:t>
            </a:r>
            <a:r>
              <a:rPr lang="sv-SE" sz="1600" dirty="0">
                <a:solidFill>
                  <a:srgbClr val="000000"/>
                </a:solidFill>
                <a:latin typeface="+mj-lt"/>
                <a:ea typeface="Calibri" panose="020F0502020204030204" pitchFamily="34" charset="0"/>
                <a:cs typeface="Calibri" panose="020F0502020204030204" pitchFamily="34" charset="0"/>
              </a:rPr>
              <a:t>Kontroll av nyupptäckt synnedsättning. Kontroll visar friska ögon, men en liten nedsättning som inte behöver korrigeras med glasögon. Kommer inte att ge några synbesvär och förväntas växa bort. Återgår till ordinarie kontroller i skolan. </a:t>
            </a:r>
          </a:p>
          <a:p>
            <a:pPr>
              <a:lnSpc>
                <a:spcPct val="107000"/>
              </a:lnSpc>
              <a:spcBef>
                <a:spcPts val="0"/>
              </a:spcBef>
              <a:spcAft>
                <a:spcPts val="600"/>
              </a:spcAft>
            </a:pPr>
            <a:r>
              <a:rPr lang="sv-SE" sz="1600" dirty="0">
                <a:solidFill>
                  <a:srgbClr val="FF0000"/>
                </a:solidFill>
                <a:latin typeface="+mj-lt"/>
              </a:rPr>
              <a:t>Svar: </a:t>
            </a:r>
            <a:r>
              <a:rPr lang="sv-SE" sz="1600" b="1" dirty="0">
                <a:solidFill>
                  <a:srgbClr val="0070C0"/>
                </a:solidFill>
                <a:latin typeface="+mj-lt"/>
              </a:rPr>
              <a:t> </a:t>
            </a:r>
            <a:br>
              <a:rPr lang="sv-SE" sz="1600" b="1" dirty="0">
                <a:solidFill>
                  <a:srgbClr val="0070C0"/>
                </a:solidFill>
                <a:latin typeface="+mj-lt"/>
              </a:rPr>
            </a:br>
            <a:r>
              <a:rPr lang="sv-SE" sz="1600" b="1" dirty="0">
                <a:solidFill>
                  <a:srgbClr val="0070C0"/>
                </a:solidFill>
                <a:latin typeface="+mj-lt"/>
              </a:rPr>
              <a:t>a) </a:t>
            </a:r>
            <a:r>
              <a:rPr lang="sv-SE" sz="1600" dirty="0">
                <a:solidFill>
                  <a:srgbClr val="FF0000"/>
                </a:solidFill>
                <a:latin typeface="+mj-lt"/>
              </a:rPr>
              <a:t>Kodas på symtomet. Blåsljud som bedöms som benignt eller oskyldigt kodas R01.0</a:t>
            </a:r>
          </a:p>
          <a:p>
            <a:pPr>
              <a:lnSpc>
                <a:spcPct val="107000"/>
              </a:lnSpc>
              <a:spcBef>
                <a:spcPts val="600"/>
              </a:spcBef>
              <a:spcAft>
                <a:spcPts val="600"/>
              </a:spcAft>
            </a:pPr>
            <a:r>
              <a:rPr lang="sv-SE" sz="1600" b="1" dirty="0">
                <a:solidFill>
                  <a:srgbClr val="0070C0"/>
                </a:solidFill>
                <a:latin typeface="+mj-lt"/>
              </a:rPr>
              <a:t>b) </a:t>
            </a:r>
            <a:r>
              <a:rPr lang="sv-SE" sz="1600" dirty="0">
                <a:solidFill>
                  <a:srgbClr val="FF0000"/>
                </a:solidFill>
                <a:latin typeface="+mj-lt"/>
              </a:rPr>
              <a:t>Om man påvisade någon anomali, som dock inte behöver korrigeras i nuläget, kan man koda H53.8 Andra  specificerade synrubbningar</a:t>
            </a:r>
          </a:p>
          <a:p>
            <a:pPr>
              <a:lnSpc>
                <a:spcPct val="107000"/>
              </a:lnSpc>
              <a:spcBef>
                <a:spcPts val="600"/>
              </a:spcBef>
              <a:spcAft>
                <a:spcPts val="600"/>
              </a:spcAft>
            </a:pPr>
            <a:endParaRPr lang="sv-SE" sz="1600" dirty="0">
              <a:solidFill>
                <a:srgbClr val="FF0000"/>
              </a:solidFill>
              <a:latin typeface="+mj-lt"/>
            </a:endParaRPr>
          </a:p>
        </p:txBody>
      </p:sp>
    </p:spTree>
    <p:extLst>
      <p:ext uri="{BB962C8B-B14F-4D97-AF65-F5344CB8AC3E}">
        <p14:creationId xmlns:p14="http://schemas.microsoft.com/office/powerpoint/2010/main" val="265881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28</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28263" y="1137080"/>
            <a:ext cx="10241020" cy="5180920"/>
          </a:xfrm>
        </p:spPr>
        <p:txBody>
          <a:bodyPr/>
          <a:lstStyle/>
          <a:p>
            <a:pPr>
              <a:spcBef>
                <a:spcPts val="600"/>
              </a:spcBef>
            </a:pPr>
            <a:r>
              <a:rPr lang="sv-SE" dirty="0">
                <a:solidFill>
                  <a:srgbClr val="000000"/>
                </a:solidFill>
                <a:latin typeface="+mj-lt"/>
                <a:ea typeface="Calibri" panose="020F0502020204030204" pitchFamily="34" charset="0"/>
                <a:cs typeface="Calibri" panose="020F0502020204030204" pitchFamily="34" charset="0"/>
              </a:rPr>
              <a:t>Hur ser den rätta kodningen ut för venportsinfektion? ”Odling från venporten visar växt av Staphylococcus aerus, således venportsinfektion”. Hos oss gör vi på flera olika sätt, vissa använder t.ex. A099 och andra T827 + Y849.</a:t>
            </a:r>
            <a:br>
              <a:rPr lang="sv-SE" dirty="0">
                <a:solidFill>
                  <a:srgbClr val="000000"/>
                </a:solidFill>
                <a:latin typeface="+mj-lt"/>
                <a:ea typeface="Calibri" panose="020F0502020204030204" pitchFamily="34" charset="0"/>
                <a:cs typeface="Calibri" panose="020F0502020204030204" pitchFamily="34" charset="0"/>
              </a:rPr>
            </a:br>
            <a:endParaRPr lang="sv-SE" dirty="0">
              <a:latin typeface="+mj-lt"/>
              <a:ea typeface="Calibri" panose="020F0502020204030204" pitchFamily="34" charset="0"/>
              <a:cs typeface="Times New Roman" panose="02020603050405020304" pitchFamily="18" charset="0"/>
            </a:endParaRPr>
          </a:p>
          <a:p>
            <a:pPr>
              <a:spcBef>
                <a:spcPts val="600"/>
              </a:spcBef>
            </a:pPr>
            <a:r>
              <a:rPr lang="sv-SE" sz="2400" dirty="0">
                <a:solidFill>
                  <a:srgbClr val="FF0000"/>
                </a:solidFill>
                <a:latin typeface="+mj-lt"/>
              </a:rPr>
              <a:t>Svar: </a:t>
            </a:r>
            <a:r>
              <a:rPr lang="sv-SE" sz="1800" dirty="0">
                <a:solidFill>
                  <a:srgbClr val="0070C0"/>
                </a:solidFill>
                <a:latin typeface="+mj-lt"/>
              </a:rPr>
              <a:t>A09.9 är ” Gastroenterit och kolit av ospecificerad orsak” </a:t>
            </a:r>
            <a:br>
              <a:rPr lang="sv-SE" sz="1800" dirty="0">
                <a:solidFill>
                  <a:srgbClr val="0070C0"/>
                </a:solidFill>
                <a:latin typeface="+mj-lt"/>
              </a:rPr>
            </a:br>
            <a:r>
              <a:rPr lang="sv-SE" sz="1800" dirty="0">
                <a:solidFill>
                  <a:srgbClr val="0070C0"/>
                </a:solidFill>
                <a:latin typeface="+mj-lt"/>
              </a:rPr>
              <a:t>           och det passar väl inte här!</a:t>
            </a:r>
          </a:p>
          <a:p>
            <a:pPr>
              <a:spcBef>
                <a:spcPts val="600"/>
              </a:spcBef>
            </a:pPr>
            <a:r>
              <a:rPr lang="sv-SE" sz="1800" dirty="0">
                <a:solidFill>
                  <a:srgbClr val="FF0000"/>
                </a:solidFill>
                <a:latin typeface="+mj-lt"/>
              </a:rPr>
              <a:t>T82.7 Infektion och inflammatorisk reaktion orsakad av andra instrument, implantat och transplantat i hjärta och kärl </a:t>
            </a:r>
          </a:p>
          <a:p>
            <a:pPr>
              <a:spcBef>
                <a:spcPts val="600"/>
              </a:spcBef>
            </a:pPr>
            <a:r>
              <a:rPr lang="sv-SE" sz="1800" dirty="0">
                <a:solidFill>
                  <a:srgbClr val="0070C0"/>
                </a:solidFill>
                <a:latin typeface="+mj-lt"/>
              </a:rPr>
              <a:t>Y84.9 Medicinsk åtgärd, ospecificerad, som orsak till onormal reaktion eller sen komplikation hos patient utan anknytning till missöde vid tiden för åtgärden.</a:t>
            </a:r>
          </a:p>
          <a:p>
            <a:pPr>
              <a:spcBef>
                <a:spcPts val="600"/>
              </a:spcBef>
            </a:pPr>
            <a:r>
              <a:rPr lang="sv-SE" sz="1800" dirty="0">
                <a:solidFill>
                  <a:srgbClr val="FF0000"/>
                </a:solidFill>
                <a:latin typeface="+mj-lt"/>
              </a:rPr>
              <a:t>Men bättre med  Y83.1 inopererad implantat</a:t>
            </a:r>
          </a:p>
          <a:p>
            <a:pPr>
              <a:spcBef>
                <a:spcPts val="600"/>
              </a:spcBef>
            </a:pPr>
            <a:r>
              <a:rPr lang="sv-SE" sz="1800" dirty="0">
                <a:solidFill>
                  <a:srgbClr val="FF0000"/>
                </a:solidFill>
                <a:latin typeface="+mj-lt"/>
              </a:rPr>
              <a:t>Koda även Staf </a:t>
            </a:r>
            <a:r>
              <a:rPr lang="sv-SE" sz="1800" dirty="0" err="1">
                <a:solidFill>
                  <a:srgbClr val="FF0000"/>
                </a:solidFill>
                <a:latin typeface="+mj-lt"/>
              </a:rPr>
              <a:t>aureus</a:t>
            </a:r>
            <a:r>
              <a:rPr lang="sv-SE" sz="1800" dirty="0">
                <a:solidFill>
                  <a:srgbClr val="FF0000"/>
                </a:solidFill>
                <a:latin typeface="+mj-lt"/>
              </a:rPr>
              <a:t> B95.6</a:t>
            </a:r>
          </a:p>
          <a:p>
            <a:pPr>
              <a:spcBef>
                <a:spcPts val="600"/>
              </a:spcBef>
            </a:pPr>
            <a:r>
              <a:rPr lang="sv-SE" sz="2400" dirty="0">
                <a:solidFill>
                  <a:srgbClr val="FF0000"/>
                </a:solidFill>
                <a:latin typeface="+mj-lt"/>
              </a:rPr>
              <a:t>Då blir det: T82.7 – B95.6 – Y83.1</a:t>
            </a:r>
          </a:p>
          <a:p>
            <a:pPr>
              <a:spcBef>
                <a:spcPts val="600"/>
              </a:spcBef>
            </a:pPr>
            <a:endParaRPr lang="sv-SE" sz="1800" dirty="0">
              <a:solidFill>
                <a:schemeClr val="accent1">
                  <a:lumMod val="75000"/>
                  <a:lumOff val="25000"/>
                </a:schemeClr>
              </a:solidFill>
              <a:latin typeface="+mj-lt"/>
            </a:endParaRPr>
          </a:p>
          <a:p>
            <a:endParaRPr lang="sv-SE" dirty="0"/>
          </a:p>
        </p:txBody>
      </p:sp>
    </p:spTree>
    <p:extLst>
      <p:ext uri="{BB962C8B-B14F-4D97-AF65-F5344CB8AC3E}">
        <p14:creationId xmlns:p14="http://schemas.microsoft.com/office/powerpoint/2010/main" val="56262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29</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Ska man sätta koden för lungödem (J81.9) om patienten har vänsterhjärtsvikt (I50.1) eller ingår ödemet i sviktkoden?</a:t>
            </a:r>
            <a:endParaRPr lang="sv-SE" sz="2400" dirty="0">
              <a:latin typeface="+mj-lt"/>
              <a:ea typeface="Calibri" panose="020F0502020204030204" pitchFamily="34" charset="0"/>
              <a:cs typeface="Times New Roman" panose="02020603050405020304" pitchFamily="18" charset="0"/>
            </a:endParaRPr>
          </a:p>
          <a:p>
            <a:endParaRPr lang="sv-SE" sz="2400" dirty="0">
              <a:latin typeface="+mj-lt"/>
            </a:endParaRPr>
          </a:p>
          <a:p>
            <a:r>
              <a:rPr lang="sv-SE" sz="2400" dirty="0">
                <a:solidFill>
                  <a:srgbClr val="FF0000"/>
                </a:solidFill>
                <a:latin typeface="+mj-lt"/>
              </a:rPr>
              <a:t>Svar: Lungödem p.g.a. hjärtsvikt ingår i hjärtsviktkoden</a:t>
            </a:r>
          </a:p>
          <a:p>
            <a:endParaRPr lang="sv-SE" dirty="0"/>
          </a:p>
        </p:txBody>
      </p:sp>
    </p:spTree>
    <p:extLst>
      <p:ext uri="{BB962C8B-B14F-4D97-AF65-F5344CB8AC3E}">
        <p14:creationId xmlns:p14="http://schemas.microsoft.com/office/powerpoint/2010/main" val="195386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30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Om en patient har hypertoni som orsakat njursvikt, räcker det att koda med I12.0 Hypertensiv njursjukdom med njursvikt eller ska man även ta med en kod för den kroniska njursvikten?</a:t>
            </a:r>
            <a:endParaRPr lang="sv-SE" sz="2400" dirty="0">
              <a:latin typeface="+mj-lt"/>
              <a:ea typeface="Calibri" panose="020F0502020204030204" pitchFamily="34" charset="0"/>
              <a:cs typeface="Times New Roman" panose="02020603050405020304" pitchFamily="18" charset="0"/>
            </a:endParaRPr>
          </a:p>
          <a:p>
            <a:endParaRPr lang="sv-SE" sz="2400" dirty="0">
              <a:latin typeface="+mj-lt"/>
            </a:endParaRPr>
          </a:p>
          <a:p>
            <a:r>
              <a:rPr lang="sv-SE" sz="2400" dirty="0">
                <a:solidFill>
                  <a:srgbClr val="FF0000"/>
                </a:solidFill>
                <a:latin typeface="+mj-lt"/>
              </a:rPr>
              <a:t>Svar: Det beror på situationen. Om fokus för behandlingen är njursvikten ska den kodas separat.</a:t>
            </a:r>
          </a:p>
          <a:p>
            <a:endParaRPr lang="sv-SE" dirty="0"/>
          </a:p>
        </p:txBody>
      </p:sp>
    </p:spTree>
    <p:extLst>
      <p:ext uri="{BB962C8B-B14F-4D97-AF65-F5344CB8AC3E}">
        <p14:creationId xmlns:p14="http://schemas.microsoft.com/office/powerpoint/2010/main" val="111846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a:xfrm>
            <a:off x="636889" y="540000"/>
            <a:ext cx="9720000" cy="641819"/>
          </a:xfrm>
        </p:spPr>
        <p:txBody>
          <a:bodyPr/>
          <a:lstStyle/>
          <a:p>
            <a:r>
              <a:rPr lang="sv-SE" dirty="0"/>
              <a:t>Fråga 31</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181819"/>
            <a:ext cx="9719999" cy="5036418"/>
          </a:xfrm>
        </p:spPr>
        <p:txBody>
          <a:bodyPr/>
          <a:lstStyle/>
          <a:p>
            <a:pPr>
              <a:spcBef>
                <a:spcPts val="600"/>
              </a:spcBef>
            </a:pPr>
            <a:r>
              <a:rPr lang="sv-SE" sz="2000" dirty="0">
                <a:solidFill>
                  <a:srgbClr val="000000"/>
                </a:solidFill>
                <a:latin typeface="+mj-lt"/>
                <a:ea typeface="Times New Roman" panose="02020603050405020304" pitchFamily="18" charset="0"/>
                <a:cs typeface="Calibri" panose="020F0502020204030204" pitchFamily="34" charset="0"/>
              </a:rPr>
              <a:t>På psykiatrins baslista över KVÅ-koder som ska användas så finns exempelvis ZV054 (medverkan av närstående) med.</a:t>
            </a:r>
            <a:br>
              <a:rPr lang="sv-SE" sz="2000" dirty="0">
                <a:solidFill>
                  <a:srgbClr val="000000"/>
                </a:solidFill>
                <a:latin typeface="+mj-lt"/>
                <a:ea typeface="Times New Roman" panose="02020603050405020304" pitchFamily="18" charset="0"/>
                <a:cs typeface="Calibri" panose="020F0502020204030204" pitchFamily="34" charset="0"/>
              </a:rPr>
            </a:br>
            <a:r>
              <a:rPr lang="sv-SE" sz="2000" dirty="0">
                <a:solidFill>
                  <a:srgbClr val="000000"/>
                </a:solidFill>
                <a:latin typeface="+mj-lt"/>
                <a:ea typeface="Times New Roman" panose="02020603050405020304" pitchFamily="18" charset="0"/>
                <a:cs typeface="Calibri" panose="020F0502020204030204" pitchFamily="34" charset="0"/>
              </a:rPr>
              <a:t>Hur viktigt är det att denna och liknande koder från samma kapitel används vid öppenvårdsbesök inom psykiatrin?</a:t>
            </a:r>
          </a:p>
          <a:p>
            <a:pPr>
              <a:spcBef>
                <a:spcPts val="600"/>
              </a:spcBef>
            </a:pPr>
            <a:endParaRPr lang="sv-SE" sz="2000" dirty="0">
              <a:solidFill>
                <a:srgbClr val="000000"/>
              </a:solidFill>
              <a:latin typeface="+mj-lt"/>
              <a:ea typeface="Times New Roman" panose="02020603050405020304" pitchFamily="18" charset="0"/>
              <a:cs typeface="Calibri" panose="020F0502020204030204" pitchFamily="34" charset="0"/>
            </a:endParaRPr>
          </a:p>
          <a:p>
            <a:endParaRPr lang="sv-SE" sz="2000" dirty="0">
              <a:solidFill>
                <a:srgbClr val="FF0000"/>
              </a:solidFill>
              <a:latin typeface="+mj-lt"/>
            </a:endParaRPr>
          </a:p>
          <a:p>
            <a:endParaRPr lang="sv-SE" sz="2000" dirty="0">
              <a:solidFill>
                <a:srgbClr val="FF0000"/>
              </a:solidFill>
              <a:latin typeface="+mj-lt"/>
            </a:endParaRPr>
          </a:p>
          <a:p>
            <a:endParaRPr lang="sv-SE" sz="2000" dirty="0">
              <a:solidFill>
                <a:srgbClr val="FF0000"/>
              </a:solidFill>
              <a:latin typeface="+mj-lt"/>
            </a:endParaRPr>
          </a:p>
          <a:p>
            <a:endParaRPr lang="sv-SE" sz="2000" dirty="0">
              <a:solidFill>
                <a:srgbClr val="FF0000"/>
              </a:solidFill>
              <a:latin typeface="+mj-lt"/>
            </a:endParaRPr>
          </a:p>
          <a:p>
            <a:r>
              <a:rPr lang="sv-SE" sz="2000" dirty="0">
                <a:solidFill>
                  <a:srgbClr val="FF0000"/>
                </a:solidFill>
                <a:latin typeface="+mj-lt"/>
              </a:rPr>
              <a:t>Svar: Det måste beslutas av specialiteten lokalt </a:t>
            </a:r>
          </a:p>
        </p:txBody>
      </p:sp>
      <p:sp>
        <p:nvSpPr>
          <p:cNvPr id="4" name="textruta 3">
            <a:extLst>
              <a:ext uri="{FF2B5EF4-FFF2-40B4-BE49-F238E27FC236}">
                <a16:creationId xmlns:a16="http://schemas.microsoft.com/office/drawing/2014/main" id="{FF4126A0-510A-4665-A35A-16F94FBC3E7F}"/>
              </a:ext>
            </a:extLst>
          </p:cNvPr>
          <p:cNvSpPr txBox="1"/>
          <p:nvPr/>
        </p:nvSpPr>
        <p:spPr>
          <a:xfrm>
            <a:off x="636044" y="2842187"/>
            <a:ext cx="9719998" cy="2308324"/>
          </a:xfrm>
          <a:prstGeom prst="rect">
            <a:avLst/>
          </a:prstGeom>
          <a:noFill/>
          <a:ln w="12700">
            <a:solidFill>
              <a:schemeClr val="accent1"/>
            </a:solidFill>
          </a:ln>
        </p:spPr>
        <p:txBody>
          <a:bodyPr wrap="square" rtlCol="0">
            <a:spAutoFit/>
          </a:bodyPr>
          <a:lstStyle/>
          <a:p>
            <a:r>
              <a:rPr lang="sv-SE" dirty="0"/>
              <a:t>I baslistorna (</a:t>
            </a:r>
            <a:r>
              <a:rPr lang="sv-SE" u="sng" dirty="0">
                <a:hlinkClick r:id="rId2" tooltip="https://www.socialstyrelsen.se/statistik-och-data/klassifikationer-och-koder/kva/"/>
              </a:rPr>
              <a:t>https://www.socialstyrelsen.se/statistik-och-data/klassifikationer-och-koder/kva/</a:t>
            </a:r>
            <a:r>
              <a:rPr lang="sv-SE" dirty="0"/>
              <a:t>) står: </a:t>
            </a:r>
          </a:p>
          <a:p>
            <a:r>
              <a:rPr lang="sv-SE" dirty="0"/>
              <a:t>"I detta dokument beskrivs en av nedan uppräknade förbund respektive yrkesföreningar gemensamt framtagen och förvaltad baslista med ett urval av KVÅ-koder som, om motsvarande åtgärd har förekommit vid besök i psykiatrisk öppenvård, alltid ska rapporteras till PAR. </a:t>
            </a:r>
            <a:br>
              <a:rPr lang="sv-SE" dirty="0"/>
            </a:br>
            <a:r>
              <a:rPr lang="sv-SE" dirty="0"/>
              <a:t>Baslistan utgör en gemensamt rekommenderad miniminivå för åtgärdsrapportering till PAR.” </a:t>
            </a:r>
          </a:p>
        </p:txBody>
      </p:sp>
    </p:spTree>
    <p:extLst>
      <p:ext uri="{BB962C8B-B14F-4D97-AF65-F5344CB8AC3E}">
        <p14:creationId xmlns:p14="http://schemas.microsoft.com/office/powerpoint/2010/main" val="50638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4DDCF-8CB4-EABC-3988-34199822377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70CD7CB-8A49-1306-12A7-AD090A99CC7B}"/>
              </a:ext>
            </a:extLst>
          </p:cNvPr>
          <p:cNvSpPr>
            <a:spLocks noGrp="1"/>
          </p:cNvSpPr>
          <p:nvPr>
            <p:ph type="title"/>
          </p:nvPr>
        </p:nvSpPr>
        <p:spPr>
          <a:xfrm>
            <a:off x="636889" y="540000"/>
            <a:ext cx="9720000" cy="647938"/>
          </a:xfrm>
        </p:spPr>
        <p:txBody>
          <a:bodyPr/>
          <a:lstStyle/>
          <a:p>
            <a:r>
              <a:rPr lang="sv-SE" dirty="0">
                <a:solidFill>
                  <a:srgbClr val="7030A0"/>
                </a:solidFill>
              </a:rPr>
              <a:t>Förutsättningar</a:t>
            </a:r>
            <a:endParaRPr lang="sv-SE" dirty="0"/>
          </a:p>
        </p:txBody>
      </p:sp>
      <p:sp>
        <p:nvSpPr>
          <p:cNvPr id="3" name="Platshållare för text 2">
            <a:extLst>
              <a:ext uri="{FF2B5EF4-FFF2-40B4-BE49-F238E27FC236}">
                <a16:creationId xmlns:a16="http://schemas.microsoft.com/office/drawing/2014/main" id="{35D2C252-E2F1-1180-A487-AC39EDA286C5}"/>
              </a:ext>
            </a:extLst>
          </p:cNvPr>
          <p:cNvSpPr>
            <a:spLocks noGrp="1"/>
          </p:cNvSpPr>
          <p:nvPr>
            <p:ph type="body" sz="quarter" idx="13"/>
          </p:nvPr>
        </p:nvSpPr>
        <p:spPr>
          <a:xfrm>
            <a:off x="636043" y="1634399"/>
            <a:ext cx="9719999" cy="4583838"/>
          </a:xfrm>
        </p:spPr>
        <p:txBody>
          <a:bodyPr/>
          <a:lstStyle/>
          <a:p>
            <a:r>
              <a:rPr lang="sv-SE" dirty="0"/>
              <a:t> </a:t>
            </a:r>
          </a:p>
        </p:txBody>
      </p:sp>
      <p:sp>
        <p:nvSpPr>
          <p:cNvPr id="4" name="Platshållare för text 2">
            <a:extLst>
              <a:ext uri="{FF2B5EF4-FFF2-40B4-BE49-F238E27FC236}">
                <a16:creationId xmlns:a16="http://schemas.microsoft.com/office/drawing/2014/main" id="{AA9E0E0A-DF0C-C247-0798-53E8253DCD55}"/>
              </a:ext>
            </a:extLst>
          </p:cNvPr>
          <p:cNvSpPr txBox="1">
            <a:spLocks/>
          </p:cNvSpPr>
          <p:nvPr/>
        </p:nvSpPr>
        <p:spPr>
          <a:xfrm>
            <a:off x="788443" y="1786799"/>
            <a:ext cx="9719999" cy="3168155"/>
          </a:xfrm>
          <a:prstGeom prst="rect">
            <a:avLst/>
          </a:prstGeom>
        </p:spPr>
        <p:txBody>
          <a:bodyPr vert="horz" lIns="0" tIns="45720" rIns="0" bIns="45720" rtlCol="0">
            <a:noAutofit/>
          </a:bodyPr>
          <a:lstStyle>
            <a:lvl1pPr marL="0" indent="0" algn="l" defTabSz="914400" rtl="0" eaLnBrk="1" latinLnBrk="0" hangingPunct="1">
              <a:lnSpc>
                <a:spcPct val="110000"/>
              </a:lnSpc>
              <a:spcBef>
                <a:spcPts val="1800"/>
              </a:spcBef>
              <a:buFont typeface="Arial" panose="020B0604020202020204" pitchFamily="34" charset="0"/>
              <a:buNone/>
              <a:defRPr sz="2200" kern="1200">
                <a:solidFill>
                  <a:schemeClr val="tx1"/>
                </a:solidFill>
                <a:latin typeface="+mn-lt"/>
                <a:ea typeface="+mn-ea"/>
                <a:cs typeface="+mn-cs"/>
              </a:defRPr>
            </a:lvl1pPr>
            <a:lvl2pPr marL="457200" indent="0" algn="l" defTabSz="914400" rtl="0" eaLnBrk="1" latinLnBrk="0" hangingPunct="1">
              <a:lnSpc>
                <a:spcPct val="110000"/>
              </a:lnSpc>
              <a:spcBef>
                <a:spcPts val="500"/>
              </a:spcBef>
              <a:buFont typeface="Noto Sans" panose="020B0502040504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110000"/>
              </a:lnSpc>
              <a:spcBef>
                <a:spcPts val="500"/>
              </a:spcBef>
              <a:buFont typeface="Noto Sans" panose="020B0502040504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2800" dirty="0"/>
          </a:p>
        </p:txBody>
      </p:sp>
      <p:sp>
        <p:nvSpPr>
          <p:cNvPr id="5" name="Platshållare för text 2">
            <a:extLst>
              <a:ext uri="{FF2B5EF4-FFF2-40B4-BE49-F238E27FC236}">
                <a16:creationId xmlns:a16="http://schemas.microsoft.com/office/drawing/2014/main" id="{1C2DF927-3C83-815C-9162-3D6781993E14}"/>
              </a:ext>
            </a:extLst>
          </p:cNvPr>
          <p:cNvSpPr txBox="1">
            <a:spLocks/>
          </p:cNvSpPr>
          <p:nvPr/>
        </p:nvSpPr>
        <p:spPr>
          <a:xfrm>
            <a:off x="707304" y="1137081"/>
            <a:ext cx="10777392" cy="5081156"/>
          </a:xfrm>
          <a:prstGeom prst="rect">
            <a:avLst/>
          </a:prstGeom>
        </p:spPr>
        <p:txBody>
          <a:bodyPr vert="horz" lIns="0" tIns="45720" rIns="0" bIns="45720" rtlCol="0">
            <a:noAutofit/>
          </a:bodyPr>
          <a:lstStyle>
            <a:lvl1pPr marL="0" indent="0" algn="l" defTabSz="914400" rtl="0" eaLnBrk="1" latinLnBrk="0" hangingPunct="1">
              <a:lnSpc>
                <a:spcPct val="110000"/>
              </a:lnSpc>
              <a:spcBef>
                <a:spcPts val="1800"/>
              </a:spcBef>
              <a:buFont typeface="Arial" panose="020B0604020202020204" pitchFamily="34" charset="0"/>
              <a:buNone/>
              <a:defRPr sz="2200" kern="1200">
                <a:solidFill>
                  <a:schemeClr val="tx1"/>
                </a:solidFill>
                <a:latin typeface="+mn-lt"/>
                <a:ea typeface="+mn-ea"/>
                <a:cs typeface="+mn-cs"/>
              </a:defRPr>
            </a:lvl1pPr>
            <a:lvl2pPr marL="457200" indent="0" algn="l" defTabSz="914400" rtl="0" eaLnBrk="1" latinLnBrk="0" hangingPunct="1">
              <a:lnSpc>
                <a:spcPct val="110000"/>
              </a:lnSpc>
              <a:spcBef>
                <a:spcPts val="500"/>
              </a:spcBef>
              <a:buFont typeface="Noto Sans" panose="020B0502040504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110000"/>
              </a:lnSpc>
              <a:spcBef>
                <a:spcPts val="500"/>
              </a:spcBef>
              <a:buFont typeface="Noto Sans" panose="020B0502040504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110000"/>
              </a:lnSpc>
              <a:spcBef>
                <a:spcPts val="500"/>
              </a:spcBef>
              <a:buFont typeface="Noto Sans" panose="020B0502040504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rgbClr val="7030A0"/>
                </a:solidFill>
              </a:rPr>
              <a:t>Läkaren (alternativt annan patientansvarig sjukvårdspersonal) dokumenterar i patientjournalen och anger huvuddiagnosen i klartext. Även aktuella bidiagnoser ska dokumenteras.</a:t>
            </a:r>
          </a:p>
          <a:p>
            <a:r>
              <a:rPr lang="sv-SE" dirty="0">
                <a:solidFill>
                  <a:srgbClr val="7030A0"/>
                </a:solidFill>
              </a:rPr>
              <a:t>Diagnoserna kodas enligt ICD-10-SE av kodare (eller av ansvarig sjukvårdspersonal).</a:t>
            </a:r>
          </a:p>
          <a:p>
            <a:r>
              <a:rPr lang="sv-SE" dirty="0">
                <a:solidFill>
                  <a:srgbClr val="7030A0"/>
                </a:solidFill>
              </a:rPr>
              <a:t>Diagnoskoder i ICD-10-SE är standardiserade koder för statistiskt bruk och ersätter inte en textbaserad diagnosformulering.</a:t>
            </a:r>
          </a:p>
          <a:p>
            <a:r>
              <a:rPr lang="sv-SE" dirty="0">
                <a:solidFill>
                  <a:srgbClr val="7030A0"/>
                </a:solidFill>
              </a:rPr>
              <a:t>Kodrubriken ”annan specificerad” för många koder med fjärdetecken .8 ska alltid vara specificerad i journaltexten. (Ingen patient har ”annan” sjukdom!)</a:t>
            </a:r>
          </a:p>
          <a:p>
            <a:r>
              <a:rPr lang="sv-SE" dirty="0">
                <a:solidFill>
                  <a:srgbClr val="7030A0"/>
                </a:solidFill>
              </a:rPr>
              <a:t>Kodrubriken ”ospecificerad” eller ”UNS” för många koder med fjärdetecken .9 anger att den aktuella sjukdomen inte är närmare specificerad i </a:t>
            </a:r>
            <a:r>
              <a:rPr lang="sv-SE" i="1" dirty="0">
                <a:solidFill>
                  <a:srgbClr val="7030A0"/>
                </a:solidFill>
              </a:rPr>
              <a:t>journaltexten</a:t>
            </a:r>
            <a:r>
              <a:rPr lang="sv-SE" dirty="0">
                <a:solidFill>
                  <a:srgbClr val="7030A0"/>
                </a:solidFill>
              </a:rPr>
              <a:t>. </a:t>
            </a:r>
          </a:p>
          <a:p>
            <a:endParaRPr lang="sv-SE" sz="2400" dirty="0">
              <a:solidFill>
                <a:srgbClr val="7030A0"/>
              </a:solidFill>
            </a:endParaRPr>
          </a:p>
          <a:p>
            <a:endParaRPr lang="sv-SE" sz="2400" dirty="0">
              <a:solidFill>
                <a:srgbClr val="7030A0"/>
              </a:solidFill>
            </a:endParaRPr>
          </a:p>
          <a:p>
            <a:endParaRPr lang="sv-SE" sz="2800" dirty="0"/>
          </a:p>
        </p:txBody>
      </p:sp>
    </p:spTree>
    <p:extLst>
      <p:ext uri="{BB962C8B-B14F-4D97-AF65-F5344CB8AC3E}">
        <p14:creationId xmlns:p14="http://schemas.microsoft.com/office/powerpoint/2010/main" val="87923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32</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095555"/>
            <a:ext cx="9719999" cy="5122682"/>
          </a:xfrm>
        </p:spPr>
        <p:txBody>
          <a:bodyPr/>
          <a:lstStyle/>
          <a:p>
            <a:pPr>
              <a:spcBef>
                <a:spcPts val="0"/>
              </a:spcBef>
            </a:pPr>
            <a:r>
              <a:rPr lang="sv-SE" sz="1800" dirty="0">
                <a:solidFill>
                  <a:srgbClr val="000000"/>
                </a:solidFill>
                <a:latin typeface="+mj-lt"/>
                <a:ea typeface="Times New Roman" panose="02020603050405020304" pitchFamily="18" charset="0"/>
                <a:cs typeface="Calibri" panose="020F0502020204030204" pitchFamily="34" charset="0"/>
              </a:rPr>
              <a:t>DT026 (ordination av läkemedel) finns inte med på psykiatrins baslista över KVÅ-koder som ska användas, men koden används frekvent av sjuksköterskorna när de träffar sina patienter för läkemedelsuppföljning av insatt medicinering. När är det viktigt att denna kod används inom psykiatrin?</a:t>
            </a:r>
            <a:br>
              <a:rPr lang="sv-SE" sz="1800" dirty="0">
                <a:solidFill>
                  <a:srgbClr val="000000"/>
                </a:solidFill>
                <a:latin typeface="+mj-lt"/>
                <a:ea typeface="Times New Roman" panose="02020603050405020304" pitchFamily="18" charset="0"/>
                <a:cs typeface="Calibri" panose="020F0502020204030204" pitchFamily="34" charset="0"/>
              </a:rPr>
            </a:br>
            <a:endParaRPr lang="sv-SE" sz="1800" dirty="0">
              <a:latin typeface="+mj-lt"/>
              <a:ea typeface="Calibri" panose="020F0502020204030204" pitchFamily="34" charset="0"/>
              <a:cs typeface="Times New Roman" panose="02020603050405020304" pitchFamily="18" charset="0"/>
            </a:endParaRPr>
          </a:p>
          <a:p>
            <a:pPr>
              <a:spcBef>
                <a:spcPts val="0"/>
              </a:spcBef>
            </a:pPr>
            <a:r>
              <a:rPr lang="sv-SE" sz="1800" b="1" dirty="0">
                <a:latin typeface="+mj-lt"/>
              </a:rPr>
              <a:t>DT003 Inställning och utprovning av läkemedel</a:t>
            </a:r>
          </a:p>
          <a:p>
            <a:pPr>
              <a:spcBef>
                <a:spcPts val="0"/>
              </a:spcBef>
            </a:pPr>
            <a:r>
              <a:rPr lang="sv-SE" sz="1800" i="1" dirty="0">
                <a:latin typeface="+mj-lt"/>
              </a:rPr>
              <a:t>Beskrivning</a:t>
            </a:r>
          </a:p>
          <a:p>
            <a:pPr>
              <a:spcBef>
                <a:spcPts val="0"/>
              </a:spcBef>
            </a:pPr>
            <a:r>
              <a:rPr lang="sv-SE" sz="1800" dirty="0">
                <a:latin typeface="+mj-lt"/>
              </a:rPr>
              <a:t>Tillförsel av läkemedel till exempel analgetikum, ACE-hämmare för att kontrollera patientreaktioner. </a:t>
            </a:r>
            <a:br>
              <a:rPr lang="sv-SE" sz="1800" dirty="0">
                <a:latin typeface="+mj-lt"/>
              </a:rPr>
            </a:br>
            <a:r>
              <a:rPr lang="sv-SE" sz="1800" dirty="0">
                <a:latin typeface="+mj-lt"/>
              </a:rPr>
              <a:t>Upptitrering av dos m.m. Särskild registrering av läkemedelsbehandlingen ska ej göras</a:t>
            </a:r>
          </a:p>
          <a:p>
            <a:pPr>
              <a:spcBef>
                <a:spcPts val="0"/>
              </a:spcBef>
            </a:pPr>
            <a:r>
              <a:rPr lang="sv-SE" sz="1800" b="1" dirty="0">
                <a:latin typeface="+mj-lt"/>
              </a:rPr>
              <a:t>DT026 Ordination av läkemedel</a:t>
            </a:r>
          </a:p>
          <a:p>
            <a:pPr>
              <a:spcBef>
                <a:spcPts val="0"/>
              </a:spcBef>
            </a:pPr>
            <a:r>
              <a:rPr lang="sv-SE" sz="1800" i="1" dirty="0">
                <a:latin typeface="+mj-lt"/>
              </a:rPr>
              <a:t>Beskrivning</a:t>
            </a:r>
          </a:p>
          <a:p>
            <a:pPr>
              <a:spcBef>
                <a:spcPts val="0"/>
              </a:spcBef>
            </a:pPr>
            <a:r>
              <a:rPr lang="sv-SE" sz="1800" dirty="0">
                <a:latin typeface="+mj-lt"/>
              </a:rPr>
              <a:t>Åtgärder i samband med insättning, utvärdering och utsättning av läkemedel.</a:t>
            </a:r>
            <a:br>
              <a:rPr lang="sv-SE" sz="1800" dirty="0">
                <a:latin typeface="+mj-lt"/>
              </a:rPr>
            </a:br>
            <a:r>
              <a:rPr lang="sv-SE" sz="1800" dirty="0">
                <a:latin typeface="+mj-lt"/>
              </a:rPr>
              <a:t>Innefattar t.ex. överväganden tillsammans med patienten, receptförskrivning, skriftliga instruktioner samt utvärdering av effekt och biverkningar. Aktuellt läkemedel kan anges med ATC-kod</a:t>
            </a:r>
          </a:p>
          <a:p>
            <a:pPr>
              <a:spcBef>
                <a:spcPts val="0"/>
              </a:spcBef>
            </a:pPr>
            <a:r>
              <a:rPr lang="sv-SE" sz="1800" dirty="0">
                <a:solidFill>
                  <a:srgbClr val="FF0000"/>
                </a:solidFill>
                <a:latin typeface="+mj-lt"/>
              </a:rPr>
              <a:t>Svar: Det måste beslutas inom psykiatrin lokalt</a:t>
            </a:r>
          </a:p>
        </p:txBody>
      </p:sp>
    </p:spTree>
    <p:extLst>
      <p:ext uri="{BB962C8B-B14F-4D97-AF65-F5344CB8AC3E}">
        <p14:creationId xmlns:p14="http://schemas.microsoft.com/office/powerpoint/2010/main" val="3646757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a:xfrm>
            <a:off x="636889" y="540000"/>
            <a:ext cx="9720000" cy="443411"/>
          </a:xfrm>
        </p:spPr>
        <p:txBody>
          <a:bodyPr/>
          <a:lstStyle/>
          <a:p>
            <a:r>
              <a:rPr lang="sv-SE" sz="2800" dirty="0"/>
              <a:t>Fråga 33 </a:t>
            </a:r>
            <a:endParaRPr lang="sv-SE" dirty="0"/>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889" y="1052421"/>
            <a:ext cx="9719999" cy="5157547"/>
          </a:xfrm>
        </p:spPr>
        <p:txBody>
          <a:bodyPr/>
          <a:lstStyle/>
          <a:p>
            <a:pPr lvl="0">
              <a:lnSpc>
                <a:spcPct val="107000"/>
              </a:lnSpc>
              <a:spcBef>
                <a:spcPts val="300"/>
              </a:spcBef>
              <a:spcAft>
                <a:spcPts val="800"/>
              </a:spcAft>
            </a:pPr>
            <a:r>
              <a:rPr lang="sv-SE" sz="1600" dirty="0">
                <a:solidFill>
                  <a:srgbClr val="000000"/>
                </a:solidFill>
                <a:latin typeface="+mj-lt"/>
                <a:ea typeface="Times New Roman" panose="02020603050405020304" pitchFamily="18" charset="0"/>
                <a:cs typeface="Calibri" panose="020F0502020204030204" pitchFamily="34" charset="0"/>
              </a:rPr>
              <a:t>Vilken åtgärdskod ska användas vid crosslinkbehandling? </a:t>
            </a:r>
            <a:br>
              <a:rPr lang="sv-SE" sz="1600" dirty="0">
                <a:solidFill>
                  <a:srgbClr val="000000"/>
                </a:solidFill>
                <a:latin typeface="+mj-lt"/>
                <a:ea typeface="Times New Roman" panose="02020603050405020304" pitchFamily="18" charset="0"/>
                <a:cs typeface="Calibri" panose="020F0502020204030204" pitchFamily="34" charset="0"/>
              </a:rPr>
            </a:br>
            <a:r>
              <a:rPr lang="sv-SE" sz="1600" dirty="0">
                <a:solidFill>
                  <a:srgbClr val="000000"/>
                </a:solidFill>
                <a:latin typeface="+mj-lt"/>
                <a:ea typeface="Times New Roman" panose="02020603050405020304" pitchFamily="18" charset="0"/>
                <a:cs typeface="Calibri" panose="020F0502020204030204" pitchFamily="34" charset="0"/>
              </a:rPr>
              <a:t>Vi har fått olika bud från olika håll och hoppas att ni kan hjälpa oss reda ut vad som är mest rätt. Någon tycker CGG10 Korrektion av keratokonus med termokauterisering, någon annan tycker CGG99 Annan rekonstruktiv operation på hornhinna eller sklera.</a:t>
            </a:r>
            <a:endParaRPr lang="sv-SE" sz="1600" dirty="0">
              <a:latin typeface="+mj-lt"/>
              <a:ea typeface="Calibri" panose="020F0502020204030204" pitchFamily="34" charset="0"/>
              <a:cs typeface="Times New Roman" panose="02020603050405020304" pitchFamily="18" charset="0"/>
            </a:endParaRPr>
          </a:p>
          <a:p>
            <a:pPr>
              <a:lnSpc>
                <a:spcPct val="107000"/>
              </a:lnSpc>
              <a:spcBef>
                <a:spcPts val="300"/>
              </a:spcBef>
              <a:spcAft>
                <a:spcPts val="800"/>
              </a:spcAft>
            </a:pPr>
            <a:r>
              <a:rPr lang="sv-SE" sz="1600" dirty="0">
                <a:solidFill>
                  <a:srgbClr val="000000"/>
                </a:solidFill>
                <a:latin typeface="+mj-lt"/>
                <a:ea typeface="Times New Roman" panose="02020603050405020304" pitchFamily="18" charset="0"/>
                <a:cs typeface="Calibri" panose="020F0502020204030204" pitchFamily="34" charset="0"/>
              </a:rPr>
              <a:t>Vi har pratat med en läkare som utför crosslink (eller cxl som det också kallas) om hur behandlingen går till och hans förklaring var att nuförtiden använder man en lampa som utsöndrar värme och därmed uppstår en kemisk reaktion på hornhinnan. En annan läkare har berättat att termokauterisering är en gammal metod där man bränner med en typ av glödgad stav så hornhinnan drar ihop sig som en stekt biff. Läkaren hade (trots många års erfarenhet) aldrig sett detta själv men det gjordes tydligen för länge sen.</a:t>
            </a:r>
            <a:endParaRPr lang="sv-SE" sz="1600" dirty="0">
              <a:latin typeface="+mj-lt"/>
              <a:ea typeface="Calibri" panose="020F0502020204030204" pitchFamily="34" charset="0"/>
              <a:cs typeface="Times New Roman" panose="02020603050405020304" pitchFamily="18" charset="0"/>
            </a:endParaRPr>
          </a:p>
          <a:p>
            <a:pPr>
              <a:lnSpc>
                <a:spcPct val="107000"/>
              </a:lnSpc>
              <a:spcBef>
                <a:spcPts val="300"/>
              </a:spcBef>
            </a:pPr>
            <a:r>
              <a:rPr lang="sv-SE" sz="1600" dirty="0">
                <a:solidFill>
                  <a:srgbClr val="000000"/>
                </a:solidFill>
                <a:latin typeface="+mj-lt"/>
                <a:ea typeface="Times New Roman" panose="02020603050405020304" pitchFamily="18" charset="0"/>
                <a:cs typeface="Calibri" panose="020F0502020204030204" pitchFamily="34" charset="0"/>
              </a:rPr>
              <a:t>CGG10 är ju mer specifik så på så vis känns det bättre att använda den istället för CGG99, när det handlar om keratokonus, men är den bäst att använda trots att metoden termokauterisering inte används längre? Eller är det kanske dags att uppdatera kodtexten?</a:t>
            </a:r>
            <a:endParaRPr lang="sv-SE" sz="1600" dirty="0">
              <a:latin typeface="+mj-lt"/>
              <a:ea typeface="Calibri" panose="020F0502020204030204" pitchFamily="34" charset="0"/>
              <a:cs typeface="Times New Roman" panose="02020603050405020304" pitchFamily="18" charset="0"/>
            </a:endParaRPr>
          </a:p>
          <a:p>
            <a:pPr>
              <a:lnSpc>
                <a:spcPct val="107000"/>
              </a:lnSpc>
              <a:spcBef>
                <a:spcPts val="300"/>
              </a:spcBef>
              <a:spcAft>
                <a:spcPts val="800"/>
              </a:spcAft>
            </a:pPr>
            <a:r>
              <a:rPr lang="sv-SE" sz="1600" dirty="0">
                <a:solidFill>
                  <a:srgbClr val="000000"/>
                </a:solidFill>
                <a:latin typeface="+mj-lt"/>
                <a:cs typeface="Calibri" panose="020F0502020204030204" pitchFamily="34" charset="0"/>
              </a:rPr>
              <a:t>Vi har kollat med flera olika regioner och fått varierande svar, förutom CGG10 och CGG99 används även CGW99.</a:t>
            </a:r>
          </a:p>
          <a:p>
            <a:pPr>
              <a:lnSpc>
                <a:spcPct val="107000"/>
              </a:lnSpc>
              <a:spcBef>
                <a:spcPts val="300"/>
              </a:spcBef>
              <a:spcAft>
                <a:spcPts val="800"/>
              </a:spcAft>
            </a:pPr>
            <a:r>
              <a:rPr lang="sv-SE" sz="2000" dirty="0">
                <a:solidFill>
                  <a:srgbClr val="FF0000"/>
                </a:solidFill>
                <a:latin typeface="+mj-lt"/>
              </a:rPr>
              <a:t>Svar:  Detta är en fråga för ögonspecialiteten. </a:t>
            </a:r>
            <a:br>
              <a:rPr lang="sv-SE" sz="2000" dirty="0">
                <a:solidFill>
                  <a:srgbClr val="FF0000"/>
                </a:solidFill>
                <a:latin typeface="+mj-lt"/>
              </a:rPr>
            </a:br>
            <a:r>
              <a:rPr lang="sv-SE" sz="2000" dirty="0">
                <a:solidFill>
                  <a:srgbClr val="FF0000"/>
                </a:solidFill>
                <a:latin typeface="+mj-lt"/>
              </a:rPr>
              <a:t>Bör tas ett nationellt beslut inom specialiteten</a:t>
            </a:r>
            <a:endParaRPr lang="sv-SE" sz="2000" dirty="0">
              <a:solidFill>
                <a:srgbClr val="000000"/>
              </a:solidFill>
              <a:latin typeface="+mj-lt"/>
              <a:cs typeface="Calibri" panose="020F0502020204030204" pitchFamily="34" charset="0"/>
            </a:endParaRPr>
          </a:p>
          <a:p>
            <a:endParaRPr lang="sv-SE" dirty="0"/>
          </a:p>
        </p:txBody>
      </p:sp>
    </p:spTree>
    <p:extLst>
      <p:ext uri="{BB962C8B-B14F-4D97-AF65-F5344CB8AC3E}">
        <p14:creationId xmlns:p14="http://schemas.microsoft.com/office/powerpoint/2010/main" val="1956545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34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4" y="1634399"/>
            <a:ext cx="9720000"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Patient som kommer in men en hjärnblödning som tolkas vara orsakad av hypertoni, hur kodas hypertoniblödning? Finns det någon specifik kod för detta eller kodas blödningen som huvuddiagnos och hypertoni som första bidiagnos?</a:t>
            </a:r>
            <a:br>
              <a:rPr lang="sv-SE" sz="2400" dirty="0">
                <a:solidFill>
                  <a:srgbClr val="000000"/>
                </a:solidFill>
                <a:latin typeface="+mj-lt"/>
                <a:ea typeface="Times New Roman" panose="02020603050405020304" pitchFamily="18" charset="0"/>
                <a:cs typeface="Calibri" panose="020F0502020204030204" pitchFamily="34" charset="0"/>
              </a:rPr>
            </a:br>
            <a:endParaRPr lang="sv-SE" sz="2400" dirty="0">
              <a:latin typeface="+mj-lt"/>
              <a:ea typeface="Calibri" panose="020F0502020204030204" pitchFamily="34" charset="0"/>
              <a:cs typeface="Times New Roman" panose="02020603050405020304" pitchFamily="18" charset="0"/>
            </a:endParaRPr>
          </a:p>
          <a:p>
            <a:r>
              <a:rPr lang="sv-SE" sz="2400" dirty="0">
                <a:solidFill>
                  <a:srgbClr val="FF0000"/>
                </a:solidFill>
                <a:latin typeface="+mj-lt"/>
              </a:rPr>
              <a:t>Svar: Det rör sig således om en ”spontan” hjärnblödning hos patient med hypertoni och kodas som hjärnblödning I61.-</a:t>
            </a:r>
          </a:p>
          <a:p>
            <a:r>
              <a:rPr lang="sv-SE" sz="2400" dirty="0">
                <a:solidFill>
                  <a:srgbClr val="FF0000"/>
                </a:solidFill>
                <a:latin typeface="+mj-lt"/>
              </a:rPr>
              <a:t> För blocket I60-I69  anges det ”Tilläggskod kan användas för att ange närvaro av hypertoni”. Hypertonin blir således bidiagnos</a:t>
            </a:r>
          </a:p>
          <a:p>
            <a:endParaRPr lang="sv-SE" dirty="0"/>
          </a:p>
        </p:txBody>
      </p:sp>
    </p:spTree>
    <p:extLst>
      <p:ext uri="{BB962C8B-B14F-4D97-AF65-F5344CB8AC3E}">
        <p14:creationId xmlns:p14="http://schemas.microsoft.com/office/powerpoint/2010/main" val="314846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56355A-A0F2-4234-8FA9-EDB4374E59D4}"/>
              </a:ext>
            </a:extLst>
          </p:cNvPr>
          <p:cNvSpPr>
            <a:spLocks noGrp="1"/>
          </p:cNvSpPr>
          <p:nvPr>
            <p:ph type="title"/>
          </p:nvPr>
        </p:nvSpPr>
        <p:spPr/>
        <p:txBody>
          <a:bodyPr/>
          <a:lstStyle/>
          <a:p>
            <a:r>
              <a:rPr lang="sv-SE" dirty="0"/>
              <a:t>Fråga 35</a:t>
            </a:r>
          </a:p>
        </p:txBody>
      </p:sp>
      <p:sp>
        <p:nvSpPr>
          <p:cNvPr id="3" name="Platshållare för text 2">
            <a:extLst>
              <a:ext uri="{FF2B5EF4-FFF2-40B4-BE49-F238E27FC236}">
                <a16:creationId xmlns:a16="http://schemas.microsoft.com/office/drawing/2014/main" id="{5D1433E5-5266-40A6-91C6-44C3E3087C48}"/>
              </a:ext>
            </a:extLst>
          </p:cNvPr>
          <p:cNvSpPr>
            <a:spLocks noGrp="1"/>
          </p:cNvSpPr>
          <p:nvPr>
            <p:ph type="body" sz="quarter" idx="13"/>
          </p:nvPr>
        </p:nvSpPr>
        <p:spPr>
          <a:xfrm>
            <a:off x="636043" y="1634399"/>
            <a:ext cx="10017580" cy="4583838"/>
          </a:xfrm>
        </p:spPr>
        <p:txBody>
          <a:bodyPr/>
          <a:lstStyle/>
          <a:p>
            <a:pPr lvl="0">
              <a:lnSpc>
                <a:spcPct val="107000"/>
              </a:lnSpc>
              <a:spcAft>
                <a:spcPts val="800"/>
              </a:spcAft>
            </a:pPr>
            <a:r>
              <a:rPr lang="sv-SE" sz="2400" dirty="0">
                <a:solidFill>
                  <a:srgbClr val="000000"/>
                </a:solidFill>
                <a:latin typeface="+mj-lt"/>
                <a:ea typeface="Times New Roman" panose="02020603050405020304" pitchFamily="18" charset="0"/>
                <a:cs typeface="Calibri" panose="020F0502020204030204" pitchFamily="34" charset="0"/>
              </a:rPr>
              <a:t>Patient som kommer in med nydebuterat förmaksflimmer och sätts in på blodförtunnande, skall blodförtunnande kodas vid första vårdtillfället?</a:t>
            </a:r>
          </a:p>
          <a:p>
            <a:pPr lvl="0">
              <a:lnSpc>
                <a:spcPct val="107000"/>
              </a:lnSpc>
              <a:spcAft>
                <a:spcPts val="800"/>
              </a:spcAft>
            </a:pPr>
            <a:endParaRPr lang="sv-SE" sz="2400" dirty="0">
              <a:solidFill>
                <a:srgbClr val="000000"/>
              </a:solidFill>
              <a:latin typeface="+mj-lt"/>
              <a:ea typeface="Times New Roman" panose="02020603050405020304" pitchFamily="18" charset="0"/>
              <a:cs typeface="Calibri" panose="020F0502020204030204" pitchFamily="34" charset="0"/>
            </a:endParaRPr>
          </a:p>
          <a:p>
            <a:r>
              <a:rPr lang="sv-SE" sz="2400" dirty="0">
                <a:solidFill>
                  <a:srgbClr val="FF0000"/>
                </a:solidFill>
                <a:latin typeface="+mj-lt"/>
              </a:rPr>
              <a:t>Svar: Förmaksflimmer är huvuddiagnos.</a:t>
            </a:r>
            <a:br>
              <a:rPr lang="sv-SE" sz="2400" dirty="0">
                <a:solidFill>
                  <a:srgbClr val="FF0000"/>
                </a:solidFill>
                <a:latin typeface="+mj-lt"/>
              </a:rPr>
            </a:br>
            <a:r>
              <a:rPr lang="sv-SE" sz="2400" dirty="0">
                <a:solidFill>
                  <a:srgbClr val="FF0000"/>
                </a:solidFill>
                <a:latin typeface="+mj-lt"/>
              </a:rPr>
              <a:t>Därefter, om man vill, kan man använda KVÅ-koden DT026 + ATC-kod.</a:t>
            </a:r>
            <a:br>
              <a:rPr lang="sv-SE" sz="2400" dirty="0">
                <a:solidFill>
                  <a:srgbClr val="FF0000"/>
                </a:solidFill>
                <a:latin typeface="+mj-lt"/>
              </a:rPr>
            </a:br>
            <a:r>
              <a:rPr lang="sv-SE" sz="2400" dirty="0">
                <a:solidFill>
                  <a:srgbClr val="FF0000"/>
                </a:solidFill>
                <a:latin typeface="+mj-lt"/>
              </a:rPr>
              <a:t>Man kodar inte start av behandling med Z-kod.</a:t>
            </a:r>
          </a:p>
          <a:p>
            <a:pPr lvl="0">
              <a:lnSpc>
                <a:spcPct val="107000"/>
              </a:lnSpc>
              <a:spcAft>
                <a:spcPts val="800"/>
              </a:spcAft>
            </a:pPr>
            <a:r>
              <a:rPr lang="sv-SE" sz="2400" dirty="0">
                <a:solidFill>
                  <a:srgbClr val="000000"/>
                </a:solidFill>
                <a:latin typeface="+mj-lt"/>
                <a:ea typeface="Times New Roman" panose="02020603050405020304" pitchFamily="18" charset="0"/>
                <a:cs typeface="Calibri" panose="020F0502020204030204" pitchFamily="34" charset="0"/>
              </a:rPr>
              <a:t> </a:t>
            </a:r>
            <a:endParaRPr lang="sv-SE" sz="24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549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36</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Patient med känd epilepsi kommer in med kramper, skall det kodas på kramper eller epilepsi?</a:t>
            </a:r>
            <a:endParaRPr lang="sv-SE" sz="2400" dirty="0">
              <a:latin typeface="+mj-lt"/>
              <a:ea typeface="Calibri" panose="020F0502020204030204" pitchFamily="34" charset="0"/>
              <a:cs typeface="Times New Roman" panose="02020603050405020304" pitchFamily="18" charset="0"/>
            </a:endParaRPr>
          </a:p>
          <a:p>
            <a:endParaRPr lang="sv-SE" sz="2400" dirty="0">
              <a:latin typeface="+mj-lt"/>
            </a:endParaRPr>
          </a:p>
          <a:p>
            <a:r>
              <a:rPr lang="sv-SE" sz="2400" dirty="0">
                <a:solidFill>
                  <a:srgbClr val="FF0000"/>
                </a:solidFill>
                <a:latin typeface="+mj-lt"/>
              </a:rPr>
              <a:t>Svar:  	Hur är kramperna dokumenterade? </a:t>
            </a:r>
            <a:br>
              <a:rPr lang="sv-SE" sz="2400" dirty="0">
                <a:solidFill>
                  <a:srgbClr val="FF0000"/>
                </a:solidFill>
                <a:latin typeface="+mj-lt"/>
              </a:rPr>
            </a:br>
            <a:r>
              <a:rPr lang="sv-SE" sz="2400" dirty="0">
                <a:solidFill>
                  <a:srgbClr val="FF0000"/>
                </a:solidFill>
                <a:latin typeface="+mj-lt"/>
              </a:rPr>
              <a:t>	Om läkaren anger epileptiska kramper blir det en G40-kod</a:t>
            </a:r>
          </a:p>
          <a:p>
            <a:endParaRPr lang="sv-SE" dirty="0"/>
          </a:p>
        </p:txBody>
      </p:sp>
    </p:spTree>
    <p:extLst>
      <p:ext uri="{BB962C8B-B14F-4D97-AF65-F5344CB8AC3E}">
        <p14:creationId xmlns:p14="http://schemas.microsoft.com/office/powerpoint/2010/main" val="302701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37</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Patient med känd diabetes kommer in med högt blodsocker, kodas på hyperglykemi eller diabetes? </a:t>
            </a:r>
            <a:endParaRPr lang="sv-SE" sz="2400" dirty="0">
              <a:latin typeface="+mj-lt"/>
              <a:ea typeface="Calibri" panose="020F0502020204030204" pitchFamily="34" charset="0"/>
              <a:cs typeface="Times New Roman" panose="02020603050405020304" pitchFamily="18" charset="0"/>
            </a:endParaRPr>
          </a:p>
          <a:p>
            <a:endParaRPr lang="sv-SE" sz="2400" dirty="0">
              <a:latin typeface="+mj-lt"/>
            </a:endParaRPr>
          </a:p>
          <a:p>
            <a:r>
              <a:rPr lang="sv-SE" sz="2400" dirty="0">
                <a:solidFill>
                  <a:srgbClr val="FF0000"/>
                </a:solidFill>
                <a:latin typeface="+mj-lt"/>
              </a:rPr>
              <a:t>Svar:  	Diabetes mellitus är sjukdomen som karakteriseras av högt nivå av blodglukos. Kodas Diabetes mellitus E10.- eller E11.-</a:t>
            </a:r>
          </a:p>
          <a:p>
            <a:endParaRPr lang="sv-SE" dirty="0"/>
          </a:p>
        </p:txBody>
      </p:sp>
    </p:spTree>
    <p:extLst>
      <p:ext uri="{BB962C8B-B14F-4D97-AF65-F5344CB8AC3E}">
        <p14:creationId xmlns:p14="http://schemas.microsoft.com/office/powerpoint/2010/main" val="302777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38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130060"/>
            <a:ext cx="9719999" cy="5270740"/>
          </a:xfrm>
        </p:spPr>
        <p:txBody>
          <a:bodyPr/>
          <a:lstStyle/>
          <a:p>
            <a:r>
              <a:rPr lang="sv-SE" dirty="0">
                <a:solidFill>
                  <a:srgbClr val="000000"/>
                </a:solidFill>
                <a:latin typeface="+mj-lt"/>
                <a:ea typeface="Times New Roman" panose="02020603050405020304" pitchFamily="18" charset="0"/>
                <a:cs typeface="Calibri" panose="020F0502020204030204" pitchFamily="34" charset="0"/>
              </a:rPr>
              <a:t>Patient som söker akutmottagningen för en distal radiusfraktur som åtgärdas med operation. Påbörjar specialiserad rehabilitering i öppenvård efter två veckor hos arbetsterapeut och efter ytterligare en vecka hos fysioterapeut på rehab klinik. En del sätter S52.5 som huvuddiagnos + orsakskod, en del Z09.4D som huvuddiagnos. Arbetsterapeuten träffar patienten i samband med avgipsningen och fysioterapeuten träffar patienten p.g.a. ledstelhet. Hur kodas besöket hos arbetsterapeuten? Hur kodas besöket hos fysioterapeuten?</a:t>
            </a:r>
            <a:endParaRPr lang="sv-SE" dirty="0">
              <a:latin typeface="+mj-lt"/>
              <a:ea typeface="Calibri" panose="020F0502020204030204" pitchFamily="34" charset="0"/>
              <a:cs typeface="Times New Roman" panose="02020603050405020304" pitchFamily="18" charset="0"/>
            </a:endParaRPr>
          </a:p>
          <a:p>
            <a:r>
              <a:rPr lang="sv-SE" dirty="0">
                <a:solidFill>
                  <a:srgbClr val="FF0000"/>
                </a:solidFill>
                <a:latin typeface="+mj-lt"/>
              </a:rPr>
              <a:t>Svar:  Tja, frakturen är väl inte läkt efter 2 respektive 3 veckor, men stabil p.g.a. operationen. Om situationen kräver läkarbedömning blir det  fortfarande frakturen som kodas som huvuddiagnos.</a:t>
            </a:r>
          </a:p>
          <a:p>
            <a:r>
              <a:rPr lang="sv-SE" dirty="0">
                <a:solidFill>
                  <a:srgbClr val="FF0000"/>
                </a:solidFill>
                <a:latin typeface="+mj-lt"/>
              </a:rPr>
              <a:t>Begränsad service av paramedicinsk personal kan kodas på ”begränsad” sätt: Avgipsningen kan kanske kodas Z47.8 och ledstelheten M25.6</a:t>
            </a:r>
          </a:p>
          <a:p>
            <a:endParaRPr lang="sv-SE" dirty="0"/>
          </a:p>
        </p:txBody>
      </p:sp>
    </p:spTree>
    <p:extLst>
      <p:ext uri="{BB962C8B-B14F-4D97-AF65-F5344CB8AC3E}">
        <p14:creationId xmlns:p14="http://schemas.microsoft.com/office/powerpoint/2010/main" val="298702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39</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20000"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Hur kodas besök hos fysioterapeut under cancerbehandling och efter? Fysioterapeuten behandlar ju inte cancern utan besvär/konsekvenser av den. Fysioterapeuterna sätter cancerdiagnosen som huvuddiagnos då de inte tycker att det finns något bra alternativ. Finns något annat alternativ? KVÅ-koder sätts för att beskriva rehabiliteringsåtgärden.</a:t>
            </a:r>
            <a:endParaRPr lang="sv-SE" sz="2400" dirty="0">
              <a:latin typeface="+mj-lt"/>
              <a:ea typeface="Calibri" panose="020F0502020204030204" pitchFamily="34" charset="0"/>
              <a:cs typeface="Times New Roman" panose="02020603050405020304" pitchFamily="18" charset="0"/>
            </a:endParaRPr>
          </a:p>
          <a:p>
            <a:r>
              <a:rPr lang="sv-SE" sz="2400" dirty="0">
                <a:solidFill>
                  <a:srgbClr val="FF0000"/>
                </a:solidFill>
                <a:latin typeface="+mj-lt"/>
              </a:rPr>
              <a:t>Svar: Koda cancern</a:t>
            </a:r>
          </a:p>
          <a:p>
            <a:endParaRPr lang="sv-SE" dirty="0"/>
          </a:p>
        </p:txBody>
      </p:sp>
    </p:spTree>
    <p:extLst>
      <p:ext uri="{BB962C8B-B14F-4D97-AF65-F5344CB8AC3E}">
        <p14:creationId xmlns:p14="http://schemas.microsoft.com/office/powerpoint/2010/main" val="183744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40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pPr lvl="0">
              <a:lnSpc>
                <a:spcPct val="107000"/>
              </a:lnSpc>
            </a:pPr>
            <a:r>
              <a:rPr lang="sv-SE" sz="2400" dirty="0">
                <a:solidFill>
                  <a:srgbClr val="000000"/>
                </a:solidFill>
                <a:latin typeface="+mj-lt"/>
                <a:ea typeface="Times New Roman" panose="02020603050405020304" pitchFamily="18" charset="0"/>
                <a:cs typeface="Calibri" panose="020F0502020204030204" pitchFamily="34" charset="0"/>
              </a:rPr>
              <a:t>Finns det någon generell riktlinje eller tidsangivelse när status post-koder ska börja användas? Till exempel efter operation eller behandling?</a:t>
            </a:r>
            <a:endParaRPr lang="sv-SE" sz="2400" dirty="0">
              <a:latin typeface="+mj-lt"/>
              <a:ea typeface="Calibri" panose="020F0502020204030204" pitchFamily="34" charset="0"/>
              <a:cs typeface="Times New Roman" panose="02020603050405020304" pitchFamily="18" charset="0"/>
            </a:endParaRPr>
          </a:p>
          <a:p>
            <a:pPr marL="499110">
              <a:lnSpc>
                <a:spcPct val="107000"/>
              </a:lnSpc>
              <a:spcAft>
                <a:spcPts val="800"/>
              </a:spcAft>
            </a:pPr>
            <a:r>
              <a:rPr lang="sv-SE" sz="2400" dirty="0">
                <a:solidFill>
                  <a:srgbClr val="000000"/>
                </a:solidFill>
                <a:latin typeface="+mj-lt"/>
                <a:ea typeface="Times New Roman" panose="02020603050405020304" pitchFamily="18" charset="0"/>
                <a:cs typeface="Calibri" panose="020F0502020204030204" pitchFamily="34" charset="0"/>
              </a:rPr>
              <a:t>Vid första återbesöket använder vi Z09.0 + koden för sjukdomen. Ska status post-koden användas från och med besök nr 2 eller först när det är helt utläkt?</a:t>
            </a:r>
            <a:endParaRPr lang="sv-SE" sz="2400" dirty="0">
              <a:latin typeface="+mj-lt"/>
              <a:ea typeface="Calibri" panose="020F0502020204030204" pitchFamily="34" charset="0"/>
              <a:cs typeface="Times New Roman" panose="02020603050405020304" pitchFamily="18" charset="0"/>
            </a:endParaRPr>
          </a:p>
          <a:p>
            <a:r>
              <a:rPr lang="sv-SE" sz="2400" dirty="0">
                <a:solidFill>
                  <a:srgbClr val="FF0000"/>
                </a:solidFill>
                <a:latin typeface="+mj-lt"/>
              </a:rPr>
              <a:t>Svar:  Nej tidsregler finns ej</a:t>
            </a:r>
          </a:p>
          <a:p>
            <a:endParaRPr lang="sv-SE" dirty="0"/>
          </a:p>
        </p:txBody>
      </p:sp>
    </p:spTree>
    <p:extLst>
      <p:ext uri="{BB962C8B-B14F-4D97-AF65-F5344CB8AC3E}">
        <p14:creationId xmlns:p14="http://schemas.microsoft.com/office/powerpoint/2010/main" val="48498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41</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Kod för ektopisk förmakstakykardi (EAT)?</a:t>
            </a:r>
          </a:p>
          <a:p>
            <a:endParaRPr lang="sv-SE" sz="2400" dirty="0">
              <a:solidFill>
                <a:srgbClr val="000000"/>
              </a:solidFill>
              <a:latin typeface="+mj-lt"/>
              <a:ea typeface="Calibri" panose="020F0502020204030204" pitchFamily="34" charset="0"/>
              <a:cs typeface="Calibri" panose="020F0502020204030204" pitchFamily="34" charset="0"/>
            </a:endParaRPr>
          </a:p>
          <a:p>
            <a:r>
              <a:rPr lang="sv-SE" sz="2400" dirty="0">
                <a:solidFill>
                  <a:srgbClr val="FF0000"/>
                </a:solidFill>
                <a:latin typeface="+mj-lt"/>
              </a:rPr>
              <a:t>Svar:  Kodas som förmakstakykardi (frekvens i förmaket 160, men överleds inte via AV-noden) </a:t>
            </a:r>
          </a:p>
          <a:p>
            <a:r>
              <a:rPr lang="sv-SE" sz="2400" dirty="0">
                <a:solidFill>
                  <a:srgbClr val="FF0000"/>
                </a:solidFill>
                <a:latin typeface="+mj-lt"/>
              </a:rPr>
              <a:t>Diskussion (Vad är takykardi: Fladder? SVES? Paroxysmal takykardi? Annat?)</a:t>
            </a:r>
          </a:p>
          <a:p>
            <a:endParaRPr lang="sv-SE" sz="2400" dirty="0">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341820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1</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889" y="1137081"/>
            <a:ext cx="9720000" cy="4583838"/>
          </a:xfrm>
        </p:spPr>
        <p:txBody>
          <a:bodyPr/>
          <a:lstStyle/>
          <a:p>
            <a:r>
              <a:rPr lang="sv-SE" dirty="0">
                <a:solidFill>
                  <a:srgbClr val="000000"/>
                </a:solidFill>
                <a:latin typeface="+mj-lt"/>
                <a:ea typeface="Calibri" panose="020F0502020204030204" pitchFamily="34" charset="0"/>
              </a:rPr>
              <a:t>Hur ska man koda när en patient har pneumoni med flertalet olika agens samtidigt, exempelvis patient med pneumoni orsakad av Haemophilus influenzae samt Streptococcus pneumoniae?</a:t>
            </a:r>
          </a:p>
          <a:p>
            <a:endParaRPr lang="sv-SE" dirty="0">
              <a:latin typeface="+mj-lt"/>
            </a:endParaRPr>
          </a:p>
          <a:p>
            <a:r>
              <a:rPr lang="sv-SE" dirty="0">
                <a:solidFill>
                  <a:srgbClr val="FF0000"/>
                </a:solidFill>
                <a:latin typeface="+mj-lt"/>
              </a:rPr>
              <a:t>Svar:  Det enklaste vore att välja en av dom som huvuddiagnos, </a:t>
            </a:r>
            <a:br>
              <a:rPr lang="sv-SE" dirty="0">
                <a:solidFill>
                  <a:srgbClr val="FF0000"/>
                </a:solidFill>
                <a:latin typeface="+mj-lt"/>
              </a:rPr>
            </a:br>
            <a:r>
              <a:rPr lang="sv-SE" dirty="0">
                <a:solidFill>
                  <a:srgbClr val="FF0000"/>
                </a:solidFill>
                <a:latin typeface="+mj-lt"/>
              </a:rPr>
              <a:t>t.ex. J13.9 eller J14.9 och lägga till den andra som bidiagnos</a:t>
            </a:r>
          </a:p>
          <a:p>
            <a:endParaRPr lang="sv-SE" dirty="0">
              <a:solidFill>
                <a:srgbClr val="FF0000"/>
              </a:solidFill>
              <a:latin typeface="+mj-lt"/>
            </a:endParaRPr>
          </a:p>
          <a:p>
            <a:endParaRPr lang="sv-SE" dirty="0"/>
          </a:p>
        </p:txBody>
      </p:sp>
    </p:spTree>
    <p:extLst>
      <p:ext uri="{BB962C8B-B14F-4D97-AF65-F5344CB8AC3E}">
        <p14:creationId xmlns:p14="http://schemas.microsoft.com/office/powerpoint/2010/main" val="76753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42</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Infektion i njurcysta? N29.8+N28.1</a:t>
            </a:r>
            <a:endParaRPr lang="sv-SE" sz="2400" dirty="0">
              <a:latin typeface="+mj-lt"/>
              <a:ea typeface="Calibri" panose="020F0502020204030204" pitchFamily="34" charset="0"/>
              <a:cs typeface="Times New Roman" panose="02020603050405020304" pitchFamily="18" charset="0"/>
            </a:endParaRPr>
          </a:p>
          <a:p>
            <a:endParaRPr lang="sv-SE" sz="2400" dirty="0">
              <a:latin typeface="+mj-lt"/>
            </a:endParaRPr>
          </a:p>
          <a:p>
            <a:r>
              <a:rPr lang="sv-SE" sz="2400" dirty="0">
                <a:solidFill>
                  <a:srgbClr val="FF0000"/>
                </a:solidFill>
                <a:latin typeface="+mj-lt"/>
              </a:rPr>
              <a:t>Svar: N29.8* Andra sjukdomstillstånd i njure och uretär vid andra sjukdomar som klassificeras på annan plats  är en asteriskkod! </a:t>
            </a:r>
          </a:p>
          <a:p>
            <a:r>
              <a:rPr lang="sv-SE" sz="2400" dirty="0">
                <a:solidFill>
                  <a:srgbClr val="FF0000"/>
                </a:solidFill>
                <a:latin typeface="+mj-lt"/>
              </a:rPr>
              <a:t>Förslag: Koda njurcystan först N28.1 och därefter infektiösa bakterien med B96.- kod. </a:t>
            </a:r>
          </a:p>
          <a:p>
            <a:r>
              <a:rPr lang="sv-SE" sz="2400" dirty="0">
                <a:solidFill>
                  <a:srgbClr val="FF0000"/>
                </a:solidFill>
                <a:latin typeface="+mj-lt"/>
              </a:rPr>
              <a:t>Ett sämre alternativ N10.9  (Akut infektion i njurinterstitiet) + N28.1</a:t>
            </a:r>
          </a:p>
          <a:p>
            <a:endParaRPr lang="sv-SE" dirty="0"/>
          </a:p>
        </p:txBody>
      </p:sp>
    </p:spTree>
    <p:extLst>
      <p:ext uri="{BB962C8B-B14F-4D97-AF65-F5344CB8AC3E}">
        <p14:creationId xmlns:p14="http://schemas.microsoft.com/office/powerpoint/2010/main" val="92452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43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4" y="1634399"/>
            <a:ext cx="9720000"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Patient som blir inlagd för start av kurativ strålbehandling. Under vårdtiden ändras det till palliativ strålbehandling. Hur tänka? Ska man ändra det till palliativ, ZV031 eller ZV033?</a:t>
            </a:r>
            <a:endParaRPr lang="sv-SE" sz="2400" dirty="0">
              <a:latin typeface="+mj-lt"/>
              <a:ea typeface="Calibri" panose="020F0502020204030204" pitchFamily="34" charset="0"/>
              <a:cs typeface="Times New Roman" panose="02020603050405020304" pitchFamily="18" charset="0"/>
            </a:endParaRPr>
          </a:p>
          <a:p>
            <a:endParaRPr lang="sv-SE" sz="2400" dirty="0">
              <a:latin typeface="+mj-lt"/>
            </a:endParaRPr>
          </a:p>
          <a:p>
            <a:r>
              <a:rPr lang="sv-SE" sz="2400" dirty="0">
                <a:solidFill>
                  <a:srgbClr val="FF0000"/>
                </a:solidFill>
                <a:latin typeface="+mj-lt"/>
              </a:rPr>
              <a:t>Svar:  ZV-koder är frivilliga tilläggskoder och registreras tillsammans med koder för behandlingen. Slutklämmen av detta vårdtillfället var palliation, så använd därför ZV033</a:t>
            </a:r>
          </a:p>
          <a:p>
            <a:endParaRPr lang="sv-SE" dirty="0"/>
          </a:p>
        </p:txBody>
      </p:sp>
    </p:spTree>
    <p:extLst>
      <p:ext uri="{BB962C8B-B14F-4D97-AF65-F5344CB8AC3E}">
        <p14:creationId xmlns:p14="http://schemas.microsoft.com/office/powerpoint/2010/main" val="65413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44</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Lymfompatient som kommer för planerad inläggning för att erhålla bispecifik antikropp, t.ex. teclistamab, glofitamab, epcoritamab.  Räknas detta som cytostatikabehandling? Huvuddiagnos Z51.1?</a:t>
            </a:r>
            <a:endParaRPr lang="sv-SE" sz="2400" dirty="0">
              <a:latin typeface="+mj-lt"/>
              <a:ea typeface="Calibri" panose="020F0502020204030204" pitchFamily="34" charset="0"/>
              <a:cs typeface="Times New Roman" panose="02020603050405020304" pitchFamily="18" charset="0"/>
            </a:endParaRPr>
          </a:p>
          <a:p>
            <a:r>
              <a:rPr lang="sv-SE" sz="2400" dirty="0">
                <a:solidFill>
                  <a:srgbClr val="FF0000"/>
                </a:solidFill>
                <a:latin typeface="+mj-lt"/>
              </a:rPr>
              <a:t>Svar: Hur länge ligger pat inne? Hur gör man praktiskt? </a:t>
            </a:r>
          </a:p>
          <a:p>
            <a:r>
              <a:rPr lang="sv-SE" sz="2400" dirty="0">
                <a:solidFill>
                  <a:srgbClr val="FF0000"/>
                </a:solidFill>
                <a:latin typeface="+mj-lt"/>
              </a:rPr>
              <a:t>Sannolikt kräver behandling med monoklonala antikroppar lite mera än vid ”enklare” cytostatikabehandling, </a:t>
            </a:r>
            <a:r>
              <a:rPr lang="sv-SE" sz="1800" dirty="0">
                <a:solidFill>
                  <a:srgbClr val="FF0000"/>
                </a:solidFill>
                <a:latin typeface="+mj-lt"/>
              </a:rPr>
              <a:t>(men vi kan ta fel).</a:t>
            </a:r>
          </a:p>
          <a:p>
            <a:r>
              <a:rPr lang="sv-SE" sz="2400" dirty="0">
                <a:solidFill>
                  <a:srgbClr val="0070C0"/>
                </a:solidFill>
                <a:latin typeface="+mj-lt"/>
              </a:rPr>
              <a:t>Gissningsvis bör man koda på grundsjukdomen  </a:t>
            </a:r>
            <a:r>
              <a:rPr lang="sv-SE" sz="2400" dirty="0">
                <a:solidFill>
                  <a:srgbClr val="FF0000"/>
                </a:solidFill>
                <a:latin typeface="+mj-lt"/>
              </a:rPr>
              <a:t>och  KVÅ-koda DT016 + ATC-kod (De tre antikroppar som anges har bara summariska ATC-koder f.n.: L01F) </a:t>
            </a:r>
          </a:p>
        </p:txBody>
      </p:sp>
    </p:spTree>
    <p:extLst>
      <p:ext uri="{BB962C8B-B14F-4D97-AF65-F5344CB8AC3E}">
        <p14:creationId xmlns:p14="http://schemas.microsoft.com/office/powerpoint/2010/main" val="183754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45</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889" y="1080000"/>
            <a:ext cx="10232544" cy="5607047"/>
          </a:xfrm>
        </p:spPr>
        <p:txBody>
          <a:bodyPr/>
          <a:lstStyle/>
          <a:p>
            <a:r>
              <a:rPr lang="sv-SE" sz="2400" dirty="0">
                <a:solidFill>
                  <a:srgbClr val="000000"/>
                </a:solidFill>
                <a:latin typeface="+mj-lt"/>
                <a:ea typeface="Times New Roman" panose="02020603050405020304" pitchFamily="18" charset="0"/>
                <a:cs typeface="Calibri" panose="020F0502020204030204" pitchFamily="34" charset="0"/>
              </a:rPr>
              <a:t>Pulmonell hypertoni sekundär till hjärtsvikt. Kodas det med I27.2 eller I27.8?</a:t>
            </a:r>
            <a:br>
              <a:rPr lang="sv-SE" sz="2400" dirty="0">
                <a:solidFill>
                  <a:srgbClr val="000000"/>
                </a:solidFill>
                <a:latin typeface="+mj-lt"/>
                <a:ea typeface="Times New Roman" panose="02020603050405020304" pitchFamily="18" charset="0"/>
                <a:cs typeface="Calibri" panose="020F0502020204030204" pitchFamily="34" charset="0"/>
              </a:rPr>
            </a:br>
            <a:r>
              <a:rPr lang="sv-SE" sz="2400" dirty="0">
                <a:solidFill>
                  <a:srgbClr val="000000"/>
                </a:solidFill>
                <a:latin typeface="+mj-lt"/>
                <a:ea typeface="Times New Roman" panose="02020603050405020304" pitchFamily="18" charset="0"/>
                <a:cs typeface="Calibri" panose="020F0502020204030204" pitchFamily="34" charset="0"/>
              </a:rPr>
              <a:t>I27.2 – Annan sekundär pulmonell hypertoni (annan än under I27.1)</a:t>
            </a:r>
            <a:br>
              <a:rPr lang="sv-SE" sz="2400" dirty="0">
                <a:solidFill>
                  <a:srgbClr val="000000"/>
                </a:solidFill>
                <a:latin typeface="+mj-lt"/>
                <a:ea typeface="Times New Roman" panose="02020603050405020304" pitchFamily="18" charset="0"/>
                <a:cs typeface="Calibri" panose="020F0502020204030204" pitchFamily="34" charset="0"/>
              </a:rPr>
            </a:br>
            <a:r>
              <a:rPr lang="sv-SE" sz="2400" dirty="0">
                <a:solidFill>
                  <a:srgbClr val="000000"/>
                </a:solidFill>
                <a:latin typeface="+mj-lt"/>
                <a:ea typeface="Times New Roman" panose="02020603050405020304" pitchFamily="18" charset="0"/>
                <a:cs typeface="Calibri" panose="020F0502020204030204" pitchFamily="34" charset="0"/>
              </a:rPr>
              <a:t>I27.8 – Innefattar: Pulmonell hypertoni sekundär till hjärtsjukdom, lungsjukdom eller annan specificerad sjukdom</a:t>
            </a:r>
            <a:endParaRPr lang="sv-SE" sz="2400" dirty="0">
              <a:latin typeface="+mj-lt"/>
              <a:ea typeface="Calibri" panose="020F0502020204030204" pitchFamily="34" charset="0"/>
              <a:cs typeface="Times New Roman" panose="02020603050405020304" pitchFamily="18" charset="0"/>
            </a:endParaRPr>
          </a:p>
          <a:p>
            <a:r>
              <a:rPr lang="sv-SE" sz="2400" dirty="0">
                <a:solidFill>
                  <a:srgbClr val="FF0000"/>
                </a:solidFill>
                <a:latin typeface="+mj-lt"/>
              </a:rPr>
              <a:t>Svar: ICD-10-SE anger: </a:t>
            </a:r>
            <a:br>
              <a:rPr lang="sv-SE" sz="2400" dirty="0">
                <a:solidFill>
                  <a:srgbClr val="FF0000"/>
                </a:solidFill>
                <a:latin typeface="+mj-lt"/>
              </a:rPr>
            </a:br>
            <a:r>
              <a:rPr lang="sv-SE" dirty="0">
                <a:solidFill>
                  <a:srgbClr val="FF0000"/>
                </a:solidFill>
                <a:latin typeface="+mj-lt"/>
              </a:rPr>
              <a:t>I27.8 Andra specificerade sjukdomstillstånd inom lungcirkulationen</a:t>
            </a:r>
            <a:br>
              <a:rPr lang="sv-SE" dirty="0">
                <a:solidFill>
                  <a:srgbClr val="FF0000"/>
                </a:solidFill>
                <a:latin typeface="+mj-lt"/>
              </a:rPr>
            </a:br>
            <a:r>
              <a:rPr lang="sv-SE" dirty="0">
                <a:solidFill>
                  <a:srgbClr val="FF0000"/>
                </a:solidFill>
                <a:latin typeface="+mj-lt"/>
              </a:rPr>
              <a:t>                 Exempel:  Pulmonell hypertoni sekundär till hjärtsjukdom,</a:t>
            </a:r>
            <a:br>
              <a:rPr lang="sv-SE" dirty="0">
                <a:solidFill>
                  <a:srgbClr val="FF0000"/>
                </a:solidFill>
                <a:latin typeface="+mj-lt"/>
              </a:rPr>
            </a:br>
            <a:r>
              <a:rPr lang="sv-SE" dirty="0">
                <a:solidFill>
                  <a:srgbClr val="FF0000"/>
                </a:solidFill>
                <a:latin typeface="+mj-lt"/>
              </a:rPr>
              <a:t>			 lungsjukdom eller annan specificerad sjukdom</a:t>
            </a:r>
          </a:p>
          <a:p>
            <a:r>
              <a:rPr lang="sv-SE" dirty="0">
                <a:solidFill>
                  <a:srgbClr val="0070C0"/>
                </a:solidFill>
                <a:latin typeface="+mj-lt"/>
              </a:rPr>
              <a:t>I27.2  </a:t>
            </a:r>
            <a:r>
              <a:rPr lang="sv-SE" dirty="0" err="1">
                <a:solidFill>
                  <a:srgbClr val="0070C0"/>
                </a:solidFill>
                <a:latin typeface="+mj-lt"/>
              </a:rPr>
              <a:t>Fantes</a:t>
            </a:r>
            <a:r>
              <a:rPr lang="sv-SE" dirty="0">
                <a:solidFill>
                  <a:srgbClr val="0070C0"/>
                </a:solidFill>
                <a:latin typeface="+mj-lt"/>
              </a:rPr>
              <a:t> inte i originalutgåvan av ICD-10. Den lanserades av WHO 2003 och blev officiell kod i Sverige först i 2005. </a:t>
            </a:r>
            <a:br>
              <a:rPr lang="sv-SE" dirty="0">
                <a:solidFill>
                  <a:srgbClr val="0070C0"/>
                </a:solidFill>
                <a:latin typeface="+mj-lt"/>
              </a:rPr>
            </a:br>
            <a:r>
              <a:rPr lang="sv-SE" dirty="0">
                <a:solidFill>
                  <a:srgbClr val="0070C0"/>
                </a:solidFill>
                <a:latin typeface="+mj-lt"/>
              </a:rPr>
              <a:t>Svenska exempel under I27.8 gjordes tidigare </a:t>
            </a:r>
            <a:r>
              <a:rPr lang="sv-SE" dirty="0" err="1">
                <a:solidFill>
                  <a:srgbClr val="0070C0"/>
                </a:solidFill>
                <a:latin typeface="+mj-lt"/>
              </a:rPr>
              <a:t>pga</a:t>
            </a:r>
            <a:r>
              <a:rPr lang="sv-SE" dirty="0">
                <a:solidFill>
                  <a:srgbClr val="0070C0"/>
                </a:solidFill>
                <a:latin typeface="+mj-lt"/>
              </a:rPr>
              <a:t> behov för specificering. Exemplet blev inte korrigerad då I27.2 kom. </a:t>
            </a:r>
          </a:p>
        </p:txBody>
      </p:sp>
    </p:spTree>
    <p:extLst>
      <p:ext uri="{BB962C8B-B14F-4D97-AF65-F5344CB8AC3E}">
        <p14:creationId xmlns:p14="http://schemas.microsoft.com/office/powerpoint/2010/main" val="314911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46</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155940"/>
            <a:ext cx="9719999" cy="5287992"/>
          </a:xfrm>
        </p:spPr>
        <p:txBody>
          <a:bodyPr/>
          <a:lstStyle/>
          <a:p>
            <a:pPr fontAlgn="base">
              <a:spcBef>
                <a:spcPts val="0"/>
              </a:spcBef>
              <a:spcAft>
                <a:spcPts val="1200"/>
              </a:spcAft>
            </a:pPr>
            <a:r>
              <a:rPr lang="sv-SE" sz="2100" dirty="0">
                <a:latin typeface="+mj-lt"/>
                <a:ea typeface="Times New Roman" panose="02020603050405020304" pitchFamily="18" charset="0"/>
              </a:rPr>
              <a:t>Man, 76 år, inkommer med en lakunär infarkt. Vid en CT-hjärna konstaterar man förutom infarkten “Vida ventriklar, viss diskrepans mellan transportfåror och övriga fåror upp mot vertex samt brant CCvinkel ger en bild där NPH får övervägas. “ . </a:t>
            </a:r>
          </a:p>
          <a:p>
            <a:pPr fontAlgn="base">
              <a:spcBef>
                <a:spcPts val="0"/>
              </a:spcBef>
              <a:spcAft>
                <a:spcPts val="1200"/>
              </a:spcAft>
            </a:pPr>
            <a:r>
              <a:rPr lang="sv-SE" sz="2100" dirty="0">
                <a:latin typeface="+mj-lt"/>
                <a:ea typeface="Times New Roman" panose="02020603050405020304" pitchFamily="18" charset="0"/>
              </a:rPr>
              <a:t>I en kompletterande MR-hjärna står det “Som tidigare nämnt, ventrikulomegali, där den radiologiska bilden inger misstanke om NPH”. </a:t>
            </a:r>
          </a:p>
          <a:p>
            <a:pPr fontAlgn="base">
              <a:spcBef>
                <a:spcPts val="0"/>
              </a:spcBef>
              <a:spcAft>
                <a:spcPts val="1200"/>
              </a:spcAft>
            </a:pPr>
            <a:r>
              <a:rPr lang="sv-SE" sz="2100" dirty="0">
                <a:solidFill>
                  <a:srgbClr val="000000"/>
                </a:solidFill>
                <a:latin typeface="+mj-lt"/>
                <a:ea typeface="Calibri" panose="020F0502020204030204" pitchFamily="34" charset="0"/>
              </a:rPr>
              <a:t>Hur kodar vi denna ventrikulomegali? Vid sökningar kommer träffar på NPH, kan vi likställa ventrikulomegali med normaltryckshydrocefalus? </a:t>
            </a:r>
          </a:p>
          <a:p>
            <a:pPr fontAlgn="base">
              <a:spcBef>
                <a:spcPts val="0"/>
              </a:spcBef>
            </a:pPr>
            <a:endParaRPr lang="sv-SE" sz="2100" dirty="0">
              <a:latin typeface="+mj-lt"/>
              <a:ea typeface="Times New Roman" panose="02020603050405020304" pitchFamily="18" charset="0"/>
            </a:endParaRPr>
          </a:p>
          <a:p>
            <a:pPr>
              <a:spcBef>
                <a:spcPts val="0"/>
              </a:spcBef>
            </a:pPr>
            <a:r>
              <a:rPr lang="sv-SE" sz="2100" dirty="0">
                <a:solidFill>
                  <a:srgbClr val="FF0000"/>
                </a:solidFill>
                <a:latin typeface="+mj-lt"/>
              </a:rPr>
              <a:t>Svar: </a:t>
            </a:r>
            <a:r>
              <a:rPr lang="sv-SE" sz="2100" dirty="0">
                <a:solidFill>
                  <a:srgbClr val="FF0000"/>
                </a:solidFill>
              </a:rPr>
              <a:t>Läkarens diagnos avgör vilken kod man väljer</a:t>
            </a:r>
          </a:p>
          <a:p>
            <a:pPr>
              <a:spcBef>
                <a:spcPts val="0"/>
              </a:spcBef>
            </a:pPr>
            <a:r>
              <a:rPr lang="sv-SE" sz="2100" dirty="0">
                <a:solidFill>
                  <a:srgbClr val="FF0000"/>
                </a:solidFill>
                <a:latin typeface="+mj-lt"/>
              </a:rPr>
              <a:t>	G93.2 Normaltryckshydrocefalus</a:t>
            </a:r>
          </a:p>
          <a:p>
            <a:pPr>
              <a:spcBef>
                <a:spcPts val="0"/>
              </a:spcBef>
            </a:pPr>
            <a:r>
              <a:rPr lang="sv-SE" sz="2100" dirty="0">
                <a:solidFill>
                  <a:srgbClr val="FF0000"/>
                </a:solidFill>
                <a:latin typeface="+mj-lt"/>
              </a:rPr>
              <a:t>	G93.8 Andra specificerade sjukdomar i hjärnan</a:t>
            </a:r>
            <a:br>
              <a:rPr lang="sv-SE" sz="2100" dirty="0">
                <a:solidFill>
                  <a:srgbClr val="FF0000"/>
                </a:solidFill>
                <a:latin typeface="+mj-lt"/>
              </a:rPr>
            </a:br>
            <a:r>
              <a:rPr lang="sv-SE" sz="2100" dirty="0">
                <a:solidFill>
                  <a:srgbClr val="FF0000"/>
                </a:solidFill>
                <a:latin typeface="+mj-lt"/>
              </a:rPr>
              <a:t>		Exempel: Förvärvad ventrikulomegali</a:t>
            </a:r>
          </a:p>
          <a:p>
            <a:endParaRPr lang="sv-SE" dirty="0"/>
          </a:p>
        </p:txBody>
      </p:sp>
    </p:spTree>
    <p:extLst>
      <p:ext uri="{BB962C8B-B14F-4D97-AF65-F5344CB8AC3E}">
        <p14:creationId xmlns:p14="http://schemas.microsoft.com/office/powerpoint/2010/main" val="49700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56355A-A0F2-4234-8FA9-EDB4374E59D4}"/>
              </a:ext>
            </a:extLst>
          </p:cNvPr>
          <p:cNvSpPr>
            <a:spLocks noGrp="1"/>
          </p:cNvSpPr>
          <p:nvPr>
            <p:ph type="title"/>
          </p:nvPr>
        </p:nvSpPr>
        <p:spPr/>
        <p:txBody>
          <a:bodyPr/>
          <a:lstStyle/>
          <a:p>
            <a:r>
              <a:rPr lang="sv-SE" dirty="0"/>
              <a:t>Fråga 47</a:t>
            </a:r>
          </a:p>
        </p:txBody>
      </p:sp>
      <p:sp>
        <p:nvSpPr>
          <p:cNvPr id="3" name="Platshållare för text 2">
            <a:extLst>
              <a:ext uri="{FF2B5EF4-FFF2-40B4-BE49-F238E27FC236}">
                <a16:creationId xmlns:a16="http://schemas.microsoft.com/office/drawing/2014/main" id="{5D1433E5-5266-40A6-91C6-44C3E3087C48}"/>
              </a:ext>
            </a:extLst>
          </p:cNvPr>
          <p:cNvSpPr>
            <a:spLocks noGrp="1"/>
          </p:cNvSpPr>
          <p:nvPr>
            <p:ph type="body" sz="quarter" idx="13"/>
          </p:nvPr>
        </p:nvSpPr>
        <p:spPr>
          <a:xfrm>
            <a:off x="636889" y="1199072"/>
            <a:ext cx="9720000" cy="5004766"/>
          </a:xfrm>
        </p:spPr>
        <p:txBody>
          <a:bodyPr/>
          <a:lstStyle/>
          <a:p>
            <a:r>
              <a:rPr lang="sv-SE" dirty="0">
                <a:solidFill>
                  <a:srgbClr val="000000"/>
                </a:solidFill>
                <a:latin typeface="+mj-lt"/>
                <a:ea typeface="Calibri" panose="020F0502020204030204" pitchFamily="34" charset="0"/>
              </a:rPr>
              <a:t>Kan man ha ett förmaksflimmer och AV-block samtidigt eller tar AV-blocket över? </a:t>
            </a:r>
            <a:endParaRPr lang="sv-SE" dirty="0">
              <a:latin typeface="+mj-lt"/>
            </a:endParaRPr>
          </a:p>
          <a:p>
            <a:r>
              <a:rPr lang="sv-SE" dirty="0">
                <a:solidFill>
                  <a:srgbClr val="FF0000"/>
                </a:solidFill>
                <a:latin typeface="+mj-lt"/>
              </a:rPr>
              <a:t>Svar: Detta är en medicinsk fråga som bör ställas till kardiolog.</a:t>
            </a:r>
          </a:p>
          <a:p>
            <a:r>
              <a:rPr lang="sv-SE" dirty="0">
                <a:solidFill>
                  <a:srgbClr val="FF0000"/>
                </a:solidFill>
                <a:latin typeface="+mj-lt"/>
              </a:rPr>
              <a:t>AV-block innebär att sinus-impulsen inte överleds korrekt  från AV-noden till Kammaren (Ventrikeln) AV-block förutsätter därför en förmaksrytm (sinusrytm) och inte ett fladder/flimmer</a:t>
            </a:r>
          </a:p>
          <a:p>
            <a:endParaRPr lang="sv-SE" dirty="0"/>
          </a:p>
        </p:txBody>
      </p:sp>
      <p:pic>
        <p:nvPicPr>
          <p:cNvPr id="4" name="Picture 4" descr="ekgseg">
            <a:extLst>
              <a:ext uri="{FF2B5EF4-FFF2-40B4-BE49-F238E27FC236}">
                <a16:creationId xmlns:a16="http://schemas.microsoft.com/office/drawing/2014/main" id="{839279B3-301C-43E9-8FB8-DD58F979E4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24431" y="4040442"/>
            <a:ext cx="2299581" cy="18859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5" descr="sections01m">
            <a:extLst>
              <a:ext uri="{FF2B5EF4-FFF2-40B4-BE49-F238E27FC236}">
                <a16:creationId xmlns:a16="http://schemas.microsoft.com/office/drawing/2014/main" id="{14CAB1E2-6411-45F4-9E9A-33B5DEFE25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6470" y="4040442"/>
            <a:ext cx="2012856" cy="1885905"/>
          </a:xfrm>
          <a:prstGeom prst="rect">
            <a:avLst/>
          </a:prstGeom>
          <a:noFill/>
          <a:ln w="28575">
            <a:solidFill>
              <a:schemeClr val="bg2"/>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6" descr="sections02m">
            <a:extLst>
              <a:ext uri="{FF2B5EF4-FFF2-40B4-BE49-F238E27FC236}">
                <a16:creationId xmlns:a16="http://schemas.microsoft.com/office/drawing/2014/main" id="{EAB52704-4E59-4D4B-A40B-F5273735BE7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1202" y="4040439"/>
            <a:ext cx="2012857" cy="1885908"/>
          </a:xfrm>
          <a:prstGeom prst="rect">
            <a:avLst/>
          </a:prstGeom>
          <a:noFill/>
          <a:ln w="28575">
            <a:solidFill>
              <a:schemeClr val="bg2"/>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7" descr="sections03m">
            <a:extLst>
              <a:ext uri="{FF2B5EF4-FFF2-40B4-BE49-F238E27FC236}">
                <a16:creationId xmlns:a16="http://schemas.microsoft.com/office/drawing/2014/main" id="{D7878835-10C2-46D6-B497-AD7BF9636E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8325" y="4040439"/>
            <a:ext cx="2012961" cy="1885908"/>
          </a:xfrm>
          <a:prstGeom prst="rect">
            <a:avLst/>
          </a:prstGeom>
          <a:noFill/>
          <a:ln w="2857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94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48</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888" y="1620000"/>
            <a:ext cx="10551571" cy="4583838"/>
          </a:xfrm>
        </p:spPr>
        <p:txBody>
          <a:bodyPr/>
          <a:lstStyle/>
          <a:p>
            <a:r>
              <a:rPr lang="sv-SE" sz="2400" dirty="0">
                <a:solidFill>
                  <a:srgbClr val="4D5156"/>
                </a:solidFill>
                <a:latin typeface="+mj-lt"/>
                <a:ea typeface="Calibri" panose="020F0502020204030204" pitchFamily="34" charset="0"/>
              </a:rPr>
              <a:t>Hur ska man koda att patienten har Excessive dynamic airway collapse (</a:t>
            </a:r>
            <a:r>
              <a:rPr lang="sv-SE" sz="2400" b="1" dirty="0">
                <a:solidFill>
                  <a:srgbClr val="5F6368"/>
                </a:solidFill>
                <a:latin typeface="+mj-lt"/>
                <a:ea typeface="Calibri" panose="020F0502020204030204" pitchFamily="34" charset="0"/>
              </a:rPr>
              <a:t>EDAC</a:t>
            </a:r>
            <a:r>
              <a:rPr lang="sv-SE" sz="2400" dirty="0">
                <a:solidFill>
                  <a:srgbClr val="4D5156"/>
                </a:solidFill>
                <a:latin typeface="+mj-lt"/>
                <a:ea typeface="Calibri" panose="020F0502020204030204" pitchFamily="34" charset="0"/>
              </a:rPr>
              <a:t>)</a:t>
            </a:r>
          </a:p>
          <a:p>
            <a:endParaRPr lang="sv-SE" sz="2400" dirty="0">
              <a:solidFill>
                <a:srgbClr val="4D5156"/>
              </a:solidFill>
              <a:latin typeface="+mj-lt"/>
            </a:endParaRPr>
          </a:p>
          <a:p>
            <a:r>
              <a:rPr lang="sv-SE" sz="2400" dirty="0">
                <a:solidFill>
                  <a:srgbClr val="FF0000"/>
                </a:solidFill>
                <a:latin typeface="+mj-lt"/>
              </a:rPr>
              <a:t>Svar: 	Det verkar som EDAC är en undergrupp  av Trakeo-bronko-malasi.</a:t>
            </a:r>
          </a:p>
          <a:p>
            <a:r>
              <a:rPr lang="sv-SE" sz="2400" dirty="0">
                <a:solidFill>
                  <a:srgbClr val="FF0000"/>
                </a:solidFill>
                <a:latin typeface="+mj-lt"/>
              </a:rPr>
              <a:t> 	Medfödd trakeomalasi kodas Q32.0</a:t>
            </a:r>
          </a:p>
          <a:p>
            <a:r>
              <a:rPr lang="sv-SE" sz="2400" dirty="0">
                <a:solidFill>
                  <a:srgbClr val="FF0000"/>
                </a:solidFill>
                <a:latin typeface="+mj-lt"/>
              </a:rPr>
              <a:t>	Förvärvad trakeomalasi kodas enligt WHO-ICD-10:  </a:t>
            </a:r>
            <a:br>
              <a:rPr lang="sv-SE" sz="2400" dirty="0">
                <a:solidFill>
                  <a:srgbClr val="FF0000"/>
                </a:solidFill>
                <a:latin typeface="+mj-lt"/>
              </a:rPr>
            </a:br>
            <a:r>
              <a:rPr lang="sv-SE" sz="2400" dirty="0">
                <a:solidFill>
                  <a:srgbClr val="FF0000"/>
                </a:solidFill>
                <a:latin typeface="+mj-lt"/>
              </a:rPr>
              <a:t>	</a:t>
            </a:r>
            <a:r>
              <a:rPr lang="sv-SE" sz="2400" b="1" dirty="0">
                <a:solidFill>
                  <a:srgbClr val="0070C0"/>
                </a:solidFill>
                <a:latin typeface="+mj-lt"/>
              </a:rPr>
              <a:t>J39.8 Andra specificerade sjukdomar i övre luftvägarna</a:t>
            </a:r>
          </a:p>
          <a:p>
            <a:endParaRPr lang="sv-SE" dirty="0"/>
          </a:p>
        </p:txBody>
      </p:sp>
    </p:spTree>
    <p:extLst>
      <p:ext uri="{BB962C8B-B14F-4D97-AF65-F5344CB8AC3E}">
        <p14:creationId xmlns:p14="http://schemas.microsoft.com/office/powerpoint/2010/main" val="178803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49</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Hur kodas frontallobsdemens?</a:t>
            </a:r>
          </a:p>
          <a:p>
            <a:endParaRPr lang="sv-SE" sz="2400" dirty="0">
              <a:solidFill>
                <a:srgbClr val="000000"/>
              </a:solidFill>
              <a:latin typeface="+mj-lt"/>
            </a:endParaRPr>
          </a:p>
          <a:p>
            <a:r>
              <a:rPr lang="sv-SE" sz="2400" dirty="0">
                <a:solidFill>
                  <a:srgbClr val="FF0000"/>
                </a:solidFill>
                <a:latin typeface="+mj-lt"/>
              </a:rPr>
              <a:t>Svar: Frontallobsdemens kallas stundom för Pick’s sjukdom som kodas F02.0* G31.0†</a:t>
            </a:r>
          </a:p>
          <a:p>
            <a:endParaRPr lang="sv-SE" dirty="0"/>
          </a:p>
        </p:txBody>
      </p:sp>
    </p:spTree>
    <p:extLst>
      <p:ext uri="{BB962C8B-B14F-4D97-AF65-F5344CB8AC3E}">
        <p14:creationId xmlns:p14="http://schemas.microsoft.com/office/powerpoint/2010/main" val="86194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329B48-A3E8-47E7-87CA-4EC3B950065E}"/>
              </a:ext>
            </a:extLst>
          </p:cNvPr>
          <p:cNvSpPr>
            <a:spLocks noGrp="1"/>
          </p:cNvSpPr>
          <p:nvPr>
            <p:ph type="title"/>
          </p:nvPr>
        </p:nvSpPr>
        <p:spPr/>
        <p:txBody>
          <a:bodyPr/>
          <a:lstStyle/>
          <a:p>
            <a:r>
              <a:rPr lang="sv-SE" dirty="0"/>
              <a:t>Fråga 50 </a:t>
            </a:r>
          </a:p>
        </p:txBody>
      </p:sp>
      <p:sp>
        <p:nvSpPr>
          <p:cNvPr id="3" name="Platshållare för text 2">
            <a:extLst>
              <a:ext uri="{FF2B5EF4-FFF2-40B4-BE49-F238E27FC236}">
                <a16:creationId xmlns:a16="http://schemas.microsoft.com/office/drawing/2014/main" id="{E1EC477F-2328-4B97-B6BC-8880C0635C7F}"/>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Är läkemedelsutlöst binjurebarksinsufficiens bestående?</a:t>
            </a:r>
          </a:p>
          <a:p>
            <a:endParaRPr lang="sv-SE" sz="2400" dirty="0">
              <a:solidFill>
                <a:srgbClr val="000000"/>
              </a:solidFill>
              <a:latin typeface="+mj-lt"/>
            </a:endParaRPr>
          </a:p>
          <a:p>
            <a:r>
              <a:rPr lang="sv-SE" sz="2400" dirty="0">
                <a:solidFill>
                  <a:srgbClr val="FF0000"/>
                </a:solidFill>
                <a:latin typeface="+mj-lt"/>
              </a:rPr>
              <a:t>Svar: Detta är en medicinsk fråga och inte en kodningsfråga.</a:t>
            </a:r>
          </a:p>
          <a:p>
            <a:endParaRPr lang="sv-SE" dirty="0"/>
          </a:p>
        </p:txBody>
      </p:sp>
    </p:spTree>
    <p:extLst>
      <p:ext uri="{BB962C8B-B14F-4D97-AF65-F5344CB8AC3E}">
        <p14:creationId xmlns:p14="http://schemas.microsoft.com/office/powerpoint/2010/main" val="189740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88A457-C49A-43A6-965D-CE4ACE32B1E5}"/>
              </a:ext>
            </a:extLst>
          </p:cNvPr>
          <p:cNvSpPr>
            <a:spLocks noGrp="1"/>
          </p:cNvSpPr>
          <p:nvPr>
            <p:ph type="title"/>
          </p:nvPr>
        </p:nvSpPr>
        <p:spPr/>
        <p:txBody>
          <a:bodyPr/>
          <a:lstStyle/>
          <a:p>
            <a:r>
              <a:rPr lang="sv-SE" dirty="0"/>
              <a:t>Fråga 51</a:t>
            </a:r>
          </a:p>
        </p:txBody>
      </p:sp>
      <p:sp>
        <p:nvSpPr>
          <p:cNvPr id="3" name="Platshållare för text 2">
            <a:extLst>
              <a:ext uri="{FF2B5EF4-FFF2-40B4-BE49-F238E27FC236}">
                <a16:creationId xmlns:a16="http://schemas.microsoft.com/office/drawing/2014/main" id="{AE5A8574-DFAA-4625-B531-C339F76B0596}"/>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Kodas cytostatikautlöst neutropen feber som läkemedelsutlöst, R50.2? Eller R50.8? </a:t>
            </a:r>
            <a:endParaRPr lang="sv-SE" sz="2400" dirty="0">
              <a:latin typeface="+mj-lt"/>
            </a:endParaRPr>
          </a:p>
          <a:p>
            <a:r>
              <a:rPr lang="sv-SE" sz="2400" dirty="0">
                <a:solidFill>
                  <a:srgbClr val="FF0000"/>
                </a:solidFill>
                <a:latin typeface="+mj-lt"/>
              </a:rPr>
              <a:t>Svar: Neutropenin är ofta cytostatikautlöst, men febern är inte en konsekvens av cytostatika, utan av neutropenien.</a:t>
            </a:r>
          </a:p>
          <a:p>
            <a:r>
              <a:rPr lang="sv-SE" sz="2400" dirty="0">
                <a:solidFill>
                  <a:srgbClr val="FF0000"/>
                </a:solidFill>
                <a:latin typeface="+mj-lt"/>
              </a:rPr>
              <a:t>Neutropen feber ska således kodas </a:t>
            </a:r>
            <a:br>
              <a:rPr lang="sv-SE" sz="2400" dirty="0">
                <a:solidFill>
                  <a:srgbClr val="FF0000"/>
                </a:solidFill>
                <a:latin typeface="+mj-lt"/>
              </a:rPr>
            </a:br>
            <a:r>
              <a:rPr lang="sv-SE" sz="2400" dirty="0">
                <a:solidFill>
                  <a:srgbClr val="FF0000"/>
                </a:solidFill>
                <a:latin typeface="+mj-lt"/>
              </a:rPr>
              <a:t>Feber R50.8 först, och därefter Neutropeni D70.9 </a:t>
            </a:r>
          </a:p>
          <a:p>
            <a:r>
              <a:rPr lang="sv-SE" sz="2400" dirty="0">
                <a:solidFill>
                  <a:srgbClr val="FF0000"/>
                </a:solidFill>
                <a:latin typeface="+mj-lt"/>
              </a:rPr>
              <a:t>Att neutropenin är utlöst av läkemedel kan anges med </a:t>
            </a:r>
            <a:br>
              <a:rPr lang="sv-SE" sz="2400" dirty="0">
                <a:solidFill>
                  <a:srgbClr val="FF0000"/>
                </a:solidFill>
                <a:latin typeface="+mj-lt"/>
              </a:rPr>
            </a:br>
            <a:r>
              <a:rPr lang="sv-SE" sz="2400" dirty="0">
                <a:solidFill>
                  <a:srgbClr val="FF0000"/>
                </a:solidFill>
                <a:latin typeface="+mj-lt"/>
              </a:rPr>
              <a:t>Y57.9 samt ATC-kod för läkemedlet.</a:t>
            </a:r>
          </a:p>
          <a:p>
            <a:endParaRPr lang="sv-SE" dirty="0"/>
          </a:p>
        </p:txBody>
      </p:sp>
    </p:spTree>
    <p:extLst>
      <p:ext uri="{BB962C8B-B14F-4D97-AF65-F5344CB8AC3E}">
        <p14:creationId xmlns:p14="http://schemas.microsoft.com/office/powerpoint/2010/main" val="412534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2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pPr lvl="0">
              <a:lnSpc>
                <a:spcPct val="107000"/>
              </a:lnSpc>
              <a:spcAft>
                <a:spcPts val="800"/>
              </a:spcAft>
            </a:pPr>
            <a:r>
              <a:rPr lang="sv-SE" dirty="0">
                <a:solidFill>
                  <a:srgbClr val="000000"/>
                </a:solidFill>
                <a:latin typeface="+mj-lt"/>
                <a:ea typeface="Calibri" panose="020F0502020204030204" pitchFamily="34" charset="0"/>
                <a:cs typeface="Calibri" panose="020F0502020204030204" pitchFamily="34" charset="0"/>
              </a:rPr>
              <a:t>Hur ska man koda aterom? Enligt våra lathundar ska det vara L72.1, men när man söker på aterom på Internetmedicin kommer inte L-koden upp som ett förslag, utan däremot D23.9.</a:t>
            </a:r>
            <a:endParaRPr lang="sv-SE" dirty="0">
              <a:latin typeface="+mj-lt"/>
              <a:ea typeface="Calibri" panose="020F0502020204030204" pitchFamily="34" charset="0"/>
              <a:cs typeface="Times New Roman" panose="02020603050405020304" pitchFamily="18" charset="0"/>
            </a:endParaRPr>
          </a:p>
          <a:p>
            <a:pPr marL="457200">
              <a:lnSpc>
                <a:spcPct val="107000"/>
              </a:lnSpc>
              <a:spcAft>
                <a:spcPts val="800"/>
              </a:spcAft>
            </a:pPr>
            <a:r>
              <a:rPr lang="sv-SE" dirty="0">
                <a:solidFill>
                  <a:srgbClr val="000000"/>
                </a:solidFill>
                <a:latin typeface="+mj-lt"/>
                <a:ea typeface="Calibri" panose="020F0502020204030204" pitchFamily="34" charset="0"/>
                <a:cs typeface="Calibri" panose="020F0502020204030204" pitchFamily="34" charset="0"/>
              </a:rPr>
              <a:t>Så vilken kod ska vi välja och varför, finns det olika situationer där den ena ska användas men inte den andra?</a:t>
            </a:r>
            <a:endParaRPr lang="sv-SE" dirty="0">
              <a:latin typeface="+mj-lt"/>
              <a:ea typeface="Calibri" panose="020F0502020204030204" pitchFamily="34" charset="0"/>
              <a:cs typeface="Times New Roman" panose="02020603050405020304" pitchFamily="18" charset="0"/>
            </a:endParaRPr>
          </a:p>
          <a:p>
            <a:r>
              <a:rPr lang="sv-SE" dirty="0">
                <a:solidFill>
                  <a:srgbClr val="FF0000"/>
                </a:solidFill>
                <a:latin typeface="+mj-lt"/>
              </a:rPr>
              <a:t>Svar:  Internetmedicin anger under Aterom (talgkörtelcysta) även Triklemmal cysta, som kodas L72.1. </a:t>
            </a:r>
          </a:p>
          <a:p>
            <a:r>
              <a:rPr lang="sv-SE" dirty="0">
                <a:solidFill>
                  <a:srgbClr val="FF0000"/>
                </a:solidFill>
                <a:latin typeface="+mj-lt"/>
              </a:rPr>
              <a:t>Notera att ett aterom inte är en infektion och ska inte kodas under L08</a:t>
            </a:r>
          </a:p>
          <a:p>
            <a:endParaRPr lang="sv-SE" dirty="0"/>
          </a:p>
        </p:txBody>
      </p:sp>
    </p:spTree>
    <p:extLst>
      <p:ext uri="{BB962C8B-B14F-4D97-AF65-F5344CB8AC3E}">
        <p14:creationId xmlns:p14="http://schemas.microsoft.com/office/powerpoint/2010/main" val="2389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F2D991E8-724C-4C16-A33C-9B7A0B7FFF72}"/>
              </a:ext>
            </a:extLst>
          </p:cNvPr>
          <p:cNvPicPr>
            <a:picLocks noChangeAspect="1"/>
          </p:cNvPicPr>
          <p:nvPr/>
        </p:nvPicPr>
        <p:blipFill>
          <a:blip r:embed="rId2"/>
          <a:stretch>
            <a:fillRect/>
          </a:stretch>
        </p:blipFill>
        <p:spPr>
          <a:xfrm>
            <a:off x="5492591" y="4175558"/>
            <a:ext cx="6429619" cy="1643125"/>
          </a:xfrm>
          <a:prstGeom prst="rect">
            <a:avLst/>
          </a:prstGeom>
          <a:ln w="28575">
            <a:solidFill>
              <a:schemeClr val="accent1"/>
            </a:solidFill>
          </a:ln>
        </p:spPr>
      </p:pic>
      <p:sp>
        <p:nvSpPr>
          <p:cNvPr id="2" name="Rubrik 1">
            <a:extLst>
              <a:ext uri="{FF2B5EF4-FFF2-40B4-BE49-F238E27FC236}">
                <a16:creationId xmlns:a16="http://schemas.microsoft.com/office/drawing/2014/main" id="{F0AC406F-1A5D-41CD-AB63-B178D782272B}"/>
              </a:ext>
            </a:extLst>
          </p:cNvPr>
          <p:cNvSpPr>
            <a:spLocks noGrp="1"/>
          </p:cNvSpPr>
          <p:nvPr>
            <p:ph type="title"/>
          </p:nvPr>
        </p:nvSpPr>
        <p:spPr/>
        <p:txBody>
          <a:bodyPr/>
          <a:lstStyle/>
          <a:p>
            <a:r>
              <a:rPr lang="sv-SE" dirty="0"/>
              <a:t>Fråga 52</a:t>
            </a:r>
          </a:p>
        </p:txBody>
      </p:sp>
      <p:sp>
        <p:nvSpPr>
          <p:cNvPr id="3" name="Platshållare för text 2">
            <a:extLst>
              <a:ext uri="{FF2B5EF4-FFF2-40B4-BE49-F238E27FC236}">
                <a16:creationId xmlns:a16="http://schemas.microsoft.com/office/drawing/2014/main" id="{053EB05A-6D5F-4D67-B91C-9BE0549BB4B1}"/>
              </a:ext>
            </a:extLst>
          </p:cNvPr>
          <p:cNvSpPr>
            <a:spLocks noGrp="1"/>
          </p:cNvSpPr>
          <p:nvPr>
            <p:ph type="body" sz="quarter" idx="13"/>
          </p:nvPr>
        </p:nvSpPr>
        <p:spPr>
          <a:xfrm>
            <a:off x="713681" y="957532"/>
            <a:ext cx="9719999" cy="5148562"/>
          </a:xfrm>
        </p:spPr>
        <p:txBody>
          <a:bodyPr/>
          <a:lstStyle/>
          <a:p>
            <a:r>
              <a:rPr lang="sv-SE" dirty="0">
                <a:solidFill>
                  <a:srgbClr val="000000"/>
                </a:solidFill>
                <a:latin typeface="+mj-lt"/>
                <a:ea typeface="Calibri" panose="020F0502020204030204" pitchFamily="34" charset="0"/>
              </a:rPr>
              <a:t>Om läkaren efter gastroskopin säger “portal hypertensiv gastropati sekundär till portal hypertension”, kodas både portal hypertensiv gastropati K31.8 och portal hypertension K76.6 eller räcker det med K31.8? Annat förslag? </a:t>
            </a:r>
            <a:endParaRPr lang="sv-SE" dirty="0">
              <a:latin typeface="+mj-lt"/>
            </a:endParaRPr>
          </a:p>
          <a:p>
            <a:r>
              <a:rPr lang="sv-SE" dirty="0">
                <a:solidFill>
                  <a:srgbClr val="FF0000"/>
                </a:solidFill>
                <a:latin typeface="+mj-lt"/>
              </a:rPr>
              <a:t>Svar: Det är inte uppenbart att gastropati ska kodas K31.8.</a:t>
            </a:r>
            <a:br>
              <a:rPr lang="sv-SE" dirty="0">
                <a:solidFill>
                  <a:srgbClr val="FF0000"/>
                </a:solidFill>
                <a:latin typeface="+mj-lt"/>
              </a:rPr>
            </a:br>
            <a:r>
              <a:rPr lang="sv-SE" dirty="0">
                <a:solidFill>
                  <a:srgbClr val="FF0000"/>
                </a:solidFill>
                <a:latin typeface="+mj-lt"/>
              </a:rPr>
              <a:t>Alternativ: Gastropati p.g.a. portal hypertension  K93.8* K76.6† </a:t>
            </a:r>
          </a:p>
          <a:p>
            <a:endParaRPr lang="sv-SE" dirty="0"/>
          </a:p>
        </p:txBody>
      </p:sp>
      <p:pic>
        <p:nvPicPr>
          <p:cNvPr id="4" name="Bildobjekt 3">
            <a:extLst>
              <a:ext uri="{FF2B5EF4-FFF2-40B4-BE49-F238E27FC236}">
                <a16:creationId xmlns:a16="http://schemas.microsoft.com/office/drawing/2014/main" id="{36006210-88F6-40CF-82B7-187883FAE780}"/>
              </a:ext>
            </a:extLst>
          </p:cNvPr>
          <p:cNvPicPr>
            <a:picLocks noChangeAspect="1"/>
          </p:cNvPicPr>
          <p:nvPr/>
        </p:nvPicPr>
        <p:blipFill>
          <a:blip r:embed="rId3"/>
          <a:stretch>
            <a:fillRect/>
          </a:stretch>
        </p:blipFill>
        <p:spPr>
          <a:xfrm>
            <a:off x="633009" y="3849437"/>
            <a:ext cx="4859582" cy="2699768"/>
          </a:xfrm>
          <a:prstGeom prst="rect">
            <a:avLst/>
          </a:prstGeom>
          <a:ln w="28575">
            <a:solidFill>
              <a:schemeClr val="accent1"/>
            </a:solidFill>
          </a:ln>
        </p:spPr>
      </p:pic>
      <p:sp>
        <p:nvSpPr>
          <p:cNvPr id="6" name="textruta 5">
            <a:extLst>
              <a:ext uri="{FF2B5EF4-FFF2-40B4-BE49-F238E27FC236}">
                <a16:creationId xmlns:a16="http://schemas.microsoft.com/office/drawing/2014/main" id="{E2479FA8-5BE7-4E95-9014-AECD830B63B7}"/>
              </a:ext>
            </a:extLst>
          </p:cNvPr>
          <p:cNvSpPr txBox="1"/>
          <p:nvPr/>
        </p:nvSpPr>
        <p:spPr>
          <a:xfrm>
            <a:off x="10131272" y="4552990"/>
            <a:ext cx="1424685" cy="646331"/>
          </a:xfrm>
          <a:prstGeom prst="rect">
            <a:avLst/>
          </a:prstGeom>
          <a:noFill/>
        </p:spPr>
        <p:txBody>
          <a:bodyPr wrap="none" rtlCol="0">
            <a:spAutoFit/>
          </a:bodyPr>
          <a:lstStyle/>
          <a:p>
            <a:r>
              <a:rPr lang="sv-SE" b="1" dirty="0">
                <a:solidFill>
                  <a:srgbClr val="0070C0"/>
                </a:solidFill>
              </a:rPr>
              <a:t>   *</a:t>
            </a:r>
          </a:p>
          <a:p>
            <a:r>
              <a:rPr lang="sv-SE" b="1" dirty="0">
                <a:solidFill>
                  <a:srgbClr val="0070C0"/>
                </a:solidFill>
              </a:rPr>
              <a:t>Asteriskkod!</a:t>
            </a:r>
            <a:r>
              <a:rPr lang="sv-SE" dirty="0"/>
              <a:t> </a:t>
            </a:r>
          </a:p>
        </p:txBody>
      </p:sp>
    </p:spTree>
    <p:extLst>
      <p:ext uri="{BB962C8B-B14F-4D97-AF65-F5344CB8AC3E}">
        <p14:creationId xmlns:p14="http://schemas.microsoft.com/office/powerpoint/2010/main" val="178687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782E28-456D-4A47-B851-B9154872F749}"/>
              </a:ext>
            </a:extLst>
          </p:cNvPr>
          <p:cNvSpPr>
            <a:spLocks noGrp="1"/>
          </p:cNvSpPr>
          <p:nvPr>
            <p:ph type="title"/>
          </p:nvPr>
        </p:nvSpPr>
        <p:spPr/>
        <p:txBody>
          <a:bodyPr/>
          <a:lstStyle/>
          <a:p>
            <a:r>
              <a:rPr lang="sv-SE" dirty="0"/>
              <a:t>Fråga 53</a:t>
            </a:r>
          </a:p>
        </p:txBody>
      </p:sp>
      <p:sp>
        <p:nvSpPr>
          <p:cNvPr id="3" name="Platshållare för text 2">
            <a:extLst>
              <a:ext uri="{FF2B5EF4-FFF2-40B4-BE49-F238E27FC236}">
                <a16:creationId xmlns:a16="http://schemas.microsoft.com/office/drawing/2014/main" id="{44E3BBD4-0E62-433D-ADBF-CEDE4CF5EED3}"/>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Patient med Graves tyreotoxikos opereras med tyreoidektomi och PAD-svar visar “status post tyreotoxikos med kronisk tyreoidit”. Hur kodas det? Kan E06.2 Kronisk tyreoidit med övergående tyreotoxikos vara korrekt kod för detta eller har ni annat förslag?</a:t>
            </a:r>
            <a:endParaRPr lang="sv-SE" sz="2400" dirty="0">
              <a:latin typeface="+mj-lt"/>
            </a:endParaRPr>
          </a:p>
          <a:p>
            <a:endParaRPr lang="sv-SE" sz="2400" dirty="0">
              <a:latin typeface="+mj-lt"/>
            </a:endParaRPr>
          </a:p>
          <a:p>
            <a:r>
              <a:rPr lang="sv-SE" sz="2400" dirty="0">
                <a:solidFill>
                  <a:srgbClr val="FF0000"/>
                </a:solidFill>
                <a:latin typeface="+mj-lt"/>
              </a:rPr>
              <a:t>Svar: Vårdtillfället när man opererar kodas E06.2</a:t>
            </a:r>
          </a:p>
          <a:p>
            <a:r>
              <a:rPr lang="sv-SE" sz="2400" dirty="0">
                <a:solidFill>
                  <a:srgbClr val="FF0000"/>
                </a:solidFill>
                <a:latin typeface="+mj-lt"/>
              </a:rPr>
              <a:t>Senare vårdtillfällen kodas E89.0A Hypotyreos efter kirurgisk terapi</a:t>
            </a:r>
          </a:p>
          <a:p>
            <a:endParaRPr lang="sv-SE" dirty="0"/>
          </a:p>
        </p:txBody>
      </p:sp>
    </p:spTree>
    <p:extLst>
      <p:ext uri="{BB962C8B-B14F-4D97-AF65-F5344CB8AC3E}">
        <p14:creationId xmlns:p14="http://schemas.microsoft.com/office/powerpoint/2010/main" val="377461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798C56-4EAD-4EB9-94A3-1DF0B2E00A32}"/>
              </a:ext>
            </a:extLst>
          </p:cNvPr>
          <p:cNvSpPr>
            <a:spLocks noGrp="1"/>
          </p:cNvSpPr>
          <p:nvPr>
            <p:ph type="title"/>
          </p:nvPr>
        </p:nvSpPr>
        <p:spPr/>
        <p:txBody>
          <a:bodyPr/>
          <a:lstStyle/>
          <a:p>
            <a:r>
              <a:rPr lang="sv-SE" dirty="0"/>
              <a:t>Fråga 54</a:t>
            </a:r>
          </a:p>
        </p:txBody>
      </p:sp>
      <p:sp>
        <p:nvSpPr>
          <p:cNvPr id="3" name="Platshållare för text 2">
            <a:extLst>
              <a:ext uri="{FF2B5EF4-FFF2-40B4-BE49-F238E27FC236}">
                <a16:creationId xmlns:a16="http://schemas.microsoft.com/office/drawing/2014/main" id="{409BC1AD-AA86-4720-AF7F-50E3876A46EB}"/>
              </a:ext>
            </a:extLst>
          </p:cNvPr>
          <p:cNvSpPr>
            <a:spLocks noGrp="1"/>
          </p:cNvSpPr>
          <p:nvPr>
            <p:ph type="body" sz="quarter" idx="13"/>
          </p:nvPr>
        </p:nvSpPr>
        <p:spPr>
          <a:xfrm>
            <a:off x="636044" y="1634399"/>
            <a:ext cx="9720000" cy="4583838"/>
          </a:xfrm>
        </p:spPr>
        <p:txBody>
          <a:bodyPr/>
          <a:lstStyle/>
          <a:p>
            <a:r>
              <a:rPr lang="sv-SE" sz="2400" dirty="0">
                <a:solidFill>
                  <a:srgbClr val="000000"/>
                </a:solidFill>
                <a:latin typeface="+mj-lt"/>
                <a:ea typeface="Calibri" panose="020F0502020204030204" pitchFamily="34" charset="0"/>
              </a:rPr>
              <a:t>Hur kodas paratubarcysta? N83.2?</a:t>
            </a:r>
          </a:p>
          <a:p>
            <a:endParaRPr lang="sv-SE" sz="2400" dirty="0">
              <a:solidFill>
                <a:srgbClr val="000000"/>
              </a:solidFill>
              <a:latin typeface="+mj-lt"/>
            </a:endParaRPr>
          </a:p>
          <a:p>
            <a:r>
              <a:rPr lang="sv-SE" sz="2400" dirty="0">
                <a:solidFill>
                  <a:srgbClr val="FF0000"/>
                </a:solidFill>
                <a:latin typeface="+mj-lt"/>
              </a:rPr>
              <a:t>Svar: WHO alfabetiska index anger </a:t>
            </a:r>
          </a:p>
          <a:p>
            <a:r>
              <a:rPr lang="sv-SE" sz="2400" dirty="0">
                <a:solidFill>
                  <a:srgbClr val="FF0000"/>
                </a:solidFill>
                <a:latin typeface="+mj-lt"/>
              </a:rPr>
              <a:t>N83.8 </a:t>
            </a:r>
            <a:r>
              <a:rPr lang="sv-SE" sz="2400" b="1" dirty="0">
                <a:latin typeface="+mj-lt"/>
              </a:rPr>
              <a:t>Andra specificerade icke-inflammatoriska sjukdomar i</a:t>
            </a:r>
            <a:br>
              <a:rPr lang="sv-SE" sz="2400" b="1" dirty="0">
                <a:latin typeface="+mj-lt"/>
              </a:rPr>
            </a:br>
            <a:r>
              <a:rPr lang="sv-SE" sz="2400" b="1" dirty="0">
                <a:latin typeface="+mj-lt"/>
              </a:rPr>
              <a:t>	ovarier, äggledare och breda ligament</a:t>
            </a:r>
            <a:br>
              <a:rPr lang="sv-SE" sz="2400" b="1" dirty="0">
                <a:latin typeface="+mj-lt"/>
              </a:rPr>
            </a:br>
            <a:r>
              <a:rPr lang="sv-SE" sz="2400" dirty="0">
                <a:solidFill>
                  <a:srgbClr val="FF0000"/>
                </a:solidFill>
                <a:latin typeface="+mj-lt"/>
              </a:rPr>
              <a:t>		för paratubarcysta.</a:t>
            </a:r>
          </a:p>
          <a:p>
            <a:endParaRPr lang="sv-SE" dirty="0"/>
          </a:p>
        </p:txBody>
      </p:sp>
    </p:spTree>
    <p:extLst>
      <p:ext uri="{BB962C8B-B14F-4D97-AF65-F5344CB8AC3E}">
        <p14:creationId xmlns:p14="http://schemas.microsoft.com/office/powerpoint/2010/main" val="13991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a:xfrm>
            <a:off x="636889" y="540000"/>
            <a:ext cx="9720000" cy="535765"/>
          </a:xfrm>
        </p:spPr>
        <p:txBody>
          <a:bodyPr/>
          <a:lstStyle/>
          <a:p>
            <a:r>
              <a:rPr lang="sv-SE" dirty="0"/>
              <a:t>Fråga 55</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968722"/>
            <a:ext cx="9949482" cy="5667468"/>
          </a:xfrm>
        </p:spPr>
        <p:txBody>
          <a:bodyPr/>
          <a:lstStyle/>
          <a:p>
            <a:pPr>
              <a:spcBef>
                <a:spcPts val="0"/>
              </a:spcBef>
            </a:pPr>
            <a:r>
              <a:rPr lang="sv-SE" sz="1800" dirty="0">
                <a:solidFill>
                  <a:srgbClr val="000000"/>
                </a:solidFill>
                <a:latin typeface="+mj-lt"/>
                <a:ea typeface="Calibri" panose="020F0502020204030204" pitchFamily="34" charset="0"/>
              </a:rPr>
              <a:t>Vid transfusionsreaktion, kodas endast symtomet + Y44.6 eller behöver man lägga till T80.9 också?  </a:t>
            </a:r>
          </a:p>
          <a:p>
            <a:pPr>
              <a:spcBef>
                <a:spcPts val="0"/>
              </a:spcBef>
            </a:pPr>
            <a:r>
              <a:rPr lang="sv-SE" sz="1800" dirty="0">
                <a:latin typeface="+mj-lt"/>
              </a:rPr>
              <a:t>T80.3 AB0-inkompatibilitetsreaktion</a:t>
            </a:r>
          </a:p>
          <a:p>
            <a:pPr>
              <a:spcBef>
                <a:spcPts val="0"/>
              </a:spcBef>
            </a:pPr>
            <a:r>
              <a:rPr lang="sv-SE" sz="1800" dirty="0">
                <a:latin typeface="+mj-lt"/>
              </a:rPr>
              <a:t>T80.4 Rh-inkompatibilitetsreaktion </a:t>
            </a:r>
          </a:p>
          <a:p>
            <a:pPr>
              <a:spcBef>
                <a:spcPts val="0"/>
              </a:spcBef>
            </a:pPr>
            <a:r>
              <a:rPr lang="sv-SE" sz="1800" dirty="0">
                <a:latin typeface="+mj-lt"/>
              </a:rPr>
              <a:t>T80.5 Anafylaktisk chock orsakad av serum</a:t>
            </a:r>
          </a:p>
          <a:p>
            <a:pPr>
              <a:spcBef>
                <a:spcPts val="0"/>
              </a:spcBef>
            </a:pPr>
            <a:r>
              <a:rPr lang="sv-SE" sz="1800" dirty="0">
                <a:latin typeface="+mj-lt"/>
              </a:rPr>
              <a:t>T80.6 Andra serumreaktioner </a:t>
            </a:r>
          </a:p>
          <a:p>
            <a:pPr>
              <a:spcBef>
                <a:spcPts val="0"/>
              </a:spcBef>
            </a:pPr>
            <a:r>
              <a:rPr lang="sv-SE" sz="1800" dirty="0">
                <a:latin typeface="+mj-lt"/>
              </a:rPr>
              <a:t>T80.8 Andra specificerade komplikationer som följd av infusion, transfusion och injektion </a:t>
            </a:r>
            <a:br>
              <a:rPr lang="sv-SE" sz="1800" dirty="0">
                <a:latin typeface="+mj-lt"/>
              </a:rPr>
            </a:br>
            <a:r>
              <a:rPr lang="sv-SE" sz="1800" dirty="0">
                <a:latin typeface="+mj-lt"/>
              </a:rPr>
              <a:t>            i behandlingssyfte</a:t>
            </a:r>
          </a:p>
          <a:p>
            <a:pPr>
              <a:spcBef>
                <a:spcPts val="0"/>
              </a:spcBef>
            </a:pPr>
            <a:r>
              <a:rPr lang="sv-SE" sz="1800" dirty="0">
                <a:latin typeface="+mj-lt"/>
              </a:rPr>
              <a:t>T80.9 Ospecificerad komplikation som följd av infusion, transfusion och injektion </a:t>
            </a:r>
            <a:br>
              <a:rPr lang="sv-SE" sz="1800" dirty="0">
                <a:latin typeface="+mj-lt"/>
              </a:rPr>
            </a:br>
            <a:r>
              <a:rPr lang="sv-SE" sz="1800" dirty="0">
                <a:latin typeface="+mj-lt"/>
              </a:rPr>
              <a:t>           i behandlingssyfte </a:t>
            </a:r>
          </a:p>
          <a:p>
            <a:pPr>
              <a:spcBef>
                <a:spcPts val="0"/>
              </a:spcBef>
            </a:pPr>
            <a:r>
              <a:rPr lang="sv-SE" sz="1800" i="1" dirty="0">
                <a:latin typeface="+mj-lt"/>
              </a:rPr>
              <a:t>	Exempel: </a:t>
            </a:r>
            <a:r>
              <a:rPr lang="sv-SE" sz="1800" dirty="0">
                <a:latin typeface="+mj-lt"/>
              </a:rPr>
              <a:t>Transfusionsreaktion UNS</a:t>
            </a:r>
            <a:br>
              <a:rPr lang="sv-SE" sz="1800" dirty="0">
                <a:latin typeface="+mj-lt"/>
              </a:rPr>
            </a:br>
            <a:r>
              <a:rPr lang="sv-SE" sz="1800" dirty="0">
                <a:latin typeface="+mj-lt"/>
              </a:rPr>
              <a:t>________________________________________________________________________________</a:t>
            </a:r>
            <a:br>
              <a:rPr lang="sv-SE" sz="1800" dirty="0">
                <a:latin typeface="+mj-lt"/>
              </a:rPr>
            </a:br>
            <a:r>
              <a:rPr lang="sv-SE" sz="1800" dirty="0">
                <a:latin typeface="+mj-lt"/>
              </a:rPr>
              <a:t>Y40-Y59 Läkemedel, droger och biologiska substanser i terapeutiskt bruk </a:t>
            </a:r>
            <a:br>
              <a:rPr lang="sv-SE" sz="1800" dirty="0">
                <a:latin typeface="+mj-lt"/>
              </a:rPr>
            </a:br>
            <a:r>
              <a:rPr lang="sv-SE" sz="1800" dirty="0">
                <a:latin typeface="+mj-lt"/>
              </a:rPr>
              <a:t>	som orsak till ogynnsam effekt</a:t>
            </a:r>
          </a:p>
          <a:p>
            <a:pPr>
              <a:spcBef>
                <a:spcPts val="0"/>
              </a:spcBef>
            </a:pPr>
            <a:r>
              <a:rPr lang="sv-SE" sz="1800" dirty="0">
                <a:latin typeface="+mj-lt"/>
              </a:rPr>
              <a:t>	Y44 Läkemedel som företrädesvis påverkar blodets komponenter </a:t>
            </a:r>
          </a:p>
          <a:p>
            <a:pPr>
              <a:spcBef>
                <a:spcPts val="0"/>
              </a:spcBef>
            </a:pPr>
            <a:r>
              <a:rPr lang="sv-SE" sz="1800" dirty="0">
                <a:latin typeface="+mj-lt"/>
              </a:rPr>
              <a:t> 	        Y44.6 Naturligt blod, blodkomponenter och blodprodukter </a:t>
            </a:r>
          </a:p>
          <a:p>
            <a:r>
              <a:rPr lang="sv-SE" sz="1800" dirty="0">
                <a:solidFill>
                  <a:srgbClr val="FF0000"/>
                </a:solidFill>
                <a:latin typeface="+mj-lt"/>
              </a:rPr>
              <a:t>Svar: Transfusionsreaktion räknas som en komplikation. Koda T80.9 först, och därefter Y44.6 </a:t>
            </a:r>
            <a:br>
              <a:rPr lang="sv-SE" sz="1800" dirty="0">
                <a:solidFill>
                  <a:srgbClr val="FF0000"/>
                </a:solidFill>
                <a:latin typeface="+mj-lt"/>
              </a:rPr>
            </a:br>
            <a:r>
              <a:rPr lang="sv-SE" sz="1800" dirty="0">
                <a:solidFill>
                  <a:srgbClr val="FF0000"/>
                </a:solidFill>
                <a:latin typeface="+mj-lt"/>
              </a:rPr>
              <a:t>Koda sedan gärna symtomet, men vilket då?</a:t>
            </a:r>
          </a:p>
          <a:p>
            <a:endParaRPr lang="sv-SE" dirty="0"/>
          </a:p>
          <a:p>
            <a:endParaRPr lang="sv-SE" dirty="0"/>
          </a:p>
        </p:txBody>
      </p:sp>
    </p:spTree>
    <p:extLst>
      <p:ext uri="{BB962C8B-B14F-4D97-AF65-F5344CB8AC3E}">
        <p14:creationId xmlns:p14="http://schemas.microsoft.com/office/powerpoint/2010/main" val="186447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56</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4" y="1149790"/>
            <a:ext cx="9720000" cy="5068447"/>
          </a:xfrm>
        </p:spPr>
        <p:txBody>
          <a:bodyPr/>
          <a:lstStyle/>
          <a:p>
            <a:pPr>
              <a:spcBef>
                <a:spcPts val="0"/>
              </a:spcBef>
            </a:pPr>
            <a:r>
              <a:rPr lang="sv-SE" sz="1800" dirty="0">
                <a:solidFill>
                  <a:srgbClr val="000000"/>
                </a:solidFill>
                <a:latin typeface="+mj-lt"/>
                <a:ea typeface="Calibri" panose="020F0502020204030204" pitchFamily="34" charset="0"/>
              </a:rPr>
              <a:t>Patient som genomgått koronar angiografi i maj och därefter utvecklat ett pseudoaneurysm på höger sida radialis. Pseudoaneurysmet har ockluderat varför patienten 4 månader senare tas in för ett dagkirurgiskt ingrepp med ligering av gren samt exstirpation av pseudoaneurysmet. Diagnoser som anges på dagoperation är T82.8H + Y83.8. Efter ingreppet skrivs patienten in i slutenvården då patientens supraklavikulära blockaden inte har släppt och hen inte klarar sig i hemmet utan en fungerande axel (patienten 81 år). Kvarstannar ett dygn på vårdavdelningen och skrivs dagen därpå hem då blockaden släppt.</a:t>
            </a:r>
          </a:p>
          <a:p>
            <a:pPr>
              <a:spcBef>
                <a:spcPts val="0"/>
              </a:spcBef>
            </a:pPr>
            <a:r>
              <a:rPr lang="sv-SE" sz="1800" dirty="0">
                <a:latin typeface="+mj-lt"/>
                <a:ea typeface="Times New Roman" panose="02020603050405020304" pitchFamily="18" charset="0"/>
              </a:rPr>
              <a:t>Frågan är vilken kod som är korrekt att sätta på slutenvårdstillfället? Blir det pseudoaneurysmet på I71.2 från mottagningsbesöket, T-koden från dagoperation för komplikation efter koronar angiografi eller blir det ex en pareskod G83.2 för axeln + tillägg med Y för att det är orsakat av en blockad vid op, vilket är anledning till att patienten får skrivas in i slutenvården?</a:t>
            </a:r>
            <a:r>
              <a:rPr lang="sv-SE" sz="1800" dirty="0">
                <a:solidFill>
                  <a:srgbClr val="FF0000"/>
                </a:solidFill>
                <a:latin typeface="+mj-lt"/>
              </a:rPr>
              <a:t> </a:t>
            </a:r>
          </a:p>
          <a:p>
            <a:pPr>
              <a:spcBef>
                <a:spcPts val="0"/>
              </a:spcBef>
            </a:pPr>
            <a:br>
              <a:rPr lang="sv-SE" sz="1800" dirty="0">
                <a:solidFill>
                  <a:srgbClr val="FF0000"/>
                </a:solidFill>
                <a:latin typeface="+mj-lt"/>
              </a:rPr>
            </a:br>
            <a:endParaRPr lang="sv-SE" sz="1800" dirty="0">
              <a:latin typeface="+mj-lt"/>
            </a:endParaRPr>
          </a:p>
        </p:txBody>
      </p:sp>
    </p:spTree>
    <p:extLst>
      <p:ext uri="{BB962C8B-B14F-4D97-AF65-F5344CB8AC3E}">
        <p14:creationId xmlns:p14="http://schemas.microsoft.com/office/powerpoint/2010/main" val="294306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56</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4" y="1149790"/>
            <a:ext cx="9720000" cy="5068447"/>
          </a:xfrm>
        </p:spPr>
        <p:txBody>
          <a:bodyPr/>
          <a:lstStyle/>
          <a:p>
            <a:pPr>
              <a:spcBef>
                <a:spcPts val="0"/>
              </a:spcBef>
            </a:pPr>
            <a:br>
              <a:rPr lang="sv-SE" sz="1800" dirty="0">
                <a:solidFill>
                  <a:srgbClr val="FF0000"/>
                </a:solidFill>
                <a:latin typeface="+mj-lt"/>
              </a:rPr>
            </a:br>
            <a:r>
              <a:rPr lang="sv-SE" sz="2000" dirty="0">
                <a:solidFill>
                  <a:srgbClr val="FF0000"/>
                </a:solidFill>
                <a:latin typeface="+mj-lt"/>
              </a:rPr>
              <a:t>Svar: Vår bedömning är att koda </a:t>
            </a:r>
            <a:r>
              <a:rPr lang="sv-SE" sz="2000" dirty="0">
                <a:solidFill>
                  <a:srgbClr val="FF0000"/>
                </a:solidFill>
              </a:rPr>
              <a:t>T81.7 + Y84.2 + I72.1.</a:t>
            </a:r>
          </a:p>
          <a:p>
            <a:pPr>
              <a:spcBef>
                <a:spcPts val="0"/>
              </a:spcBef>
            </a:pPr>
            <a:endParaRPr lang="sv-SE" sz="2000" dirty="0">
              <a:solidFill>
                <a:srgbClr val="FF0000"/>
              </a:solidFill>
            </a:endParaRPr>
          </a:p>
          <a:p>
            <a:pPr>
              <a:spcBef>
                <a:spcPts val="0"/>
              </a:spcBef>
            </a:pPr>
            <a:r>
              <a:rPr lang="sv-SE" sz="2000" dirty="0">
                <a:solidFill>
                  <a:srgbClr val="FF0000"/>
                </a:solidFill>
              </a:rPr>
              <a:t>T82.8H </a:t>
            </a:r>
            <a:r>
              <a:rPr lang="sv-SE" sz="2000" i="1" dirty="0" err="1">
                <a:solidFill>
                  <a:srgbClr val="FF0000"/>
                </a:solidFill>
              </a:rPr>
              <a:t>Pseudoaneurysm</a:t>
            </a:r>
            <a:r>
              <a:rPr lang="sv-SE" sz="2000" i="1" dirty="0">
                <a:solidFill>
                  <a:srgbClr val="FF0000"/>
                </a:solidFill>
              </a:rPr>
              <a:t> som komplikation av protes, implantat och transplantat i hjärta och kärl </a:t>
            </a:r>
            <a:r>
              <a:rPr lang="sv-SE" sz="2000" dirty="0">
                <a:solidFill>
                  <a:srgbClr val="FF0000"/>
                </a:solidFill>
              </a:rPr>
              <a:t>blir inte rätt då det inte framkommer i frågan att det handlar om </a:t>
            </a:r>
            <a:r>
              <a:rPr lang="sv-SE" sz="2000" dirty="0" err="1">
                <a:solidFill>
                  <a:srgbClr val="FF0000"/>
                </a:solidFill>
              </a:rPr>
              <a:t>pseudoanuerysm</a:t>
            </a:r>
            <a:r>
              <a:rPr lang="sv-SE" sz="2000" dirty="0">
                <a:solidFill>
                  <a:srgbClr val="FF0000"/>
                </a:solidFill>
              </a:rPr>
              <a:t> i anslutning till protes, implantat eller transplantat. Samma resonemang gäller Y83.8. </a:t>
            </a:r>
          </a:p>
          <a:p>
            <a:pPr>
              <a:spcBef>
                <a:spcPts val="0"/>
              </a:spcBef>
            </a:pPr>
            <a:r>
              <a:rPr lang="sv-SE" sz="2000" dirty="0">
                <a:solidFill>
                  <a:srgbClr val="FF0000"/>
                </a:solidFill>
              </a:rPr>
              <a:t> </a:t>
            </a:r>
          </a:p>
          <a:p>
            <a:pPr>
              <a:spcBef>
                <a:spcPts val="0"/>
              </a:spcBef>
            </a:pPr>
            <a:r>
              <a:rPr lang="sv-SE" sz="2000" dirty="0">
                <a:solidFill>
                  <a:srgbClr val="FF0000"/>
                </a:solidFill>
              </a:rPr>
              <a:t>Att patienten blir kvar som en följd av att blockaden inte släppt ser vi inte som en komplikation utan mer som ett möjligt förlopp efter blockaden.</a:t>
            </a:r>
          </a:p>
          <a:p>
            <a:pPr>
              <a:spcBef>
                <a:spcPts val="0"/>
              </a:spcBef>
            </a:pPr>
            <a:endParaRPr lang="sv-SE" sz="2000" dirty="0">
              <a:solidFill>
                <a:srgbClr val="FF0000"/>
              </a:solidFill>
              <a:latin typeface="+mj-lt"/>
            </a:endParaRPr>
          </a:p>
          <a:p>
            <a:pPr>
              <a:spcBef>
                <a:spcPts val="0"/>
              </a:spcBef>
            </a:pPr>
            <a:r>
              <a:rPr lang="sv-SE" sz="2000" dirty="0">
                <a:solidFill>
                  <a:srgbClr val="FF0000"/>
                </a:solidFill>
                <a:latin typeface="+mj-lt"/>
              </a:rPr>
              <a:t>Att patienten blir kvar förändrar inte kodningen utan den är samma som vid dagkirurgin.</a:t>
            </a:r>
          </a:p>
          <a:p>
            <a:pPr>
              <a:spcBef>
                <a:spcPts val="0"/>
              </a:spcBef>
            </a:pPr>
            <a:endParaRPr lang="sv-SE" sz="1800" dirty="0">
              <a:latin typeface="+mj-lt"/>
            </a:endParaRPr>
          </a:p>
        </p:txBody>
      </p:sp>
    </p:spTree>
    <p:extLst>
      <p:ext uri="{BB962C8B-B14F-4D97-AF65-F5344CB8AC3E}">
        <p14:creationId xmlns:p14="http://schemas.microsoft.com/office/powerpoint/2010/main" val="136505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57</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Medullakompression orsakat av skelettmetastaser. G952 eller G992 + C-kod eller M-kod?</a:t>
            </a:r>
            <a:br>
              <a:rPr lang="sv-SE" sz="2400" dirty="0">
                <a:solidFill>
                  <a:srgbClr val="000000"/>
                </a:solidFill>
                <a:latin typeface="+mj-lt"/>
                <a:ea typeface="Calibri" panose="020F0502020204030204" pitchFamily="34" charset="0"/>
              </a:rPr>
            </a:br>
            <a:endParaRPr lang="sv-SE" sz="2400" dirty="0">
              <a:solidFill>
                <a:srgbClr val="000000"/>
              </a:solidFill>
              <a:latin typeface="+mj-lt"/>
              <a:ea typeface="Calibri" panose="020F0502020204030204" pitchFamily="34" charset="0"/>
            </a:endParaRPr>
          </a:p>
          <a:p>
            <a:r>
              <a:rPr lang="sv-SE" sz="2400" dirty="0">
                <a:solidFill>
                  <a:srgbClr val="FF0000"/>
                </a:solidFill>
                <a:latin typeface="+mj-lt"/>
              </a:rPr>
              <a:t>Svar: Kompression av medulla (ryggmärgen) ger myelopati.</a:t>
            </a:r>
            <a:br>
              <a:rPr lang="sv-SE" sz="2400" dirty="0">
                <a:solidFill>
                  <a:srgbClr val="FF0000"/>
                </a:solidFill>
                <a:latin typeface="+mj-lt"/>
              </a:rPr>
            </a:br>
            <a:r>
              <a:rPr lang="sv-SE" sz="2400" dirty="0">
                <a:solidFill>
                  <a:srgbClr val="FF0000"/>
                </a:solidFill>
                <a:latin typeface="+mj-lt"/>
              </a:rPr>
              <a:t>Orsaken är metastaser</a:t>
            </a:r>
          </a:p>
          <a:p>
            <a:r>
              <a:rPr lang="sv-SE" sz="2400" dirty="0">
                <a:solidFill>
                  <a:srgbClr val="FF0000"/>
                </a:solidFill>
                <a:latin typeface="+mj-lt"/>
              </a:rPr>
              <a:t>G99.2* Myelopati vid sjukdomar som klassificeras på annan plats</a:t>
            </a:r>
            <a:br>
              <a:rPr lang="sv-SE" sz="2400" dirty="0">
                <a:solidFill>
                  <a:srgbClr val="FF0000"/>
                </a:solidFill>
                <a:latin typeface="+mj-lt"/>
              </a:rPr>
            </a:br>
            <a:r>
              <a:rPr lang="sv-SE" sz="2400" dirty="0">
                <a:solidFill>
                  <a:srgbClr val="FF0000"/>
                </a:solidFill>
                <a:latin typeface="+mj-lt"/>
              </a:rPr>
              <a:t>		Myelopati vid: neoplastisk sjukdom (C00-D48†) </a:t>
            </a:r>
          </a:p>
          <a:p>
            <a:r>
              <a:rPr lang="sv-SE" sz="2400" dirty="0">
                <a:solidFill>
                  <a:srgbClr val="FF0000"/>
                </a:solidFill>
                <a:latin typeface="+mj-lt"/>
              </a:rPr>
              <a:t>Koda G99.2*  C79.5†</a:t>
            </a:r>
          </a:p>
          <a:p>
            <a:r>
              <a:rPr lang="sv-SE" sz="2400" dirty="0">
                <a:solidFill>
                  <a:srgbClr val="FF0000"/>
                </a:solidFill>
                <a:latin typeface="+mj-lt"/>
              </a:rPr>
              <a:t>(</a:t>
            </a:r>
            <a:r>
              <a:rPr lang="sv-SE" sz="2400" dirty="0">
                <a:latin typeface="+mj-lt"/>
              </a:rPr>
              <a:t>G95.2 Ryggmärgskompression, </a:t>
            </a:r>
            <a:r>
              <a:rPr lang="sv-SE" sz="2400" dirty="0">
                <a:solidFill>
                  <a:srgbClr val="0070C0"/>
                </a:solidFill>
                <a:latin typeface="+mj-lt"/>
              </a:rPr>
              <a:t>ospecificerad</a:t>
            </a:r>
            <a:r>
              <a:rPr lang="sv-SE" sz="2400" dirty="0">
                <a:solidFill>
                  <a:srgbClr val="FF0000"/>
                </a:solidFill>
                <a:latin typeface="+mj-lt"/>
              </a:rPr>
              <a:t> )</a:t>
            </a:r>
          </a:p>
          <a:p>
            <a:endParaRPr lang="sv-SE" dirty="0"/>
          </a:p>
        </p:txBody>
      </p:sp>
    </p:spTree>
    <p:extLst>
      <p:ext uri="{BB962C8B-B14F-4D97-AF65-F5344CB8AC3E}">
        <p14:creationId xmlns:p14="http://schemas.microsoft.com/office/powerpoint/2010/main" val="126463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58</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Cerebralt hypoperfusionssyndrom - kod för detta?</a:t>
            </a:r>
          </a:p>
          <a:p>
            <a:endParaRPr lang="sv-SE" sz="2400" dirty="0">
              <a:solidFill>
                <a:srgbClr val="000000"/>
              </a:solidFill>
              <a:latin typeface="+mj-lt"/>
            </a:endParaRPr>
          </a:p>
          <a:p>
            <a:r>
              <a:rPr lang="sv-SE" sz="2400" dirty="0">
                <a:solidFill>
                  <a:srgbClr val="FF0000"/>
                </a:solidFill>
                <a:latin typeface="+mj-lt"/>
              </a:rPr>
              <a:t>Svar: Specifik kod finns inte.	</a:t>
            </a:r>
          </a:p>
          <a:p>
            <a:r>
              <a:rPr lang="sv-SE" sz="2400" dirty="0">
                <a:solidFill>
                  <a:srgbClr val="FF0000"/>
                </a:solidFill>
                <a:latin typeface="+mj-lt"/>
              </a:rPr>
              <a:t>	Internetmedicin: </a:t>
            </a:r>
            <a:r>
              <a:rPr lang="sv-SE" sz="2400" dirty="0" err="1">
                <a:solidFill>
                  <a:srgbClr val="FF0000"/>
                </a:solidFill>
                <a:latin typeface="+mj-lt"/>
              </a:rPr>
              <a:t>Ortostatisk</a:t>
            </a:r>
            <a:r>
              <a:rPr lang="sv-SE" sz="2400" dirty="0">
                <a:solidFill>
                  <a:srgbClr val="FF0000"/>
                </a:solidFill>
                <a:latin typeface="+mj-lt"/>
              </a:rPr>
              <a:t> </a:t>
            </a:r>
            <a:r>
              <a:rPr lang="sv-SE" sz="2400" dirty="0" err="1">
                <a:solidFill>
                  <a:srgbClr val="FF0000"/>
                </a:solidFill>
                <a:latin typeface="+mj-lt"/>
              </a:rPr>
              <a:t>hypotension</a:t>
            </a:r>
            <a:br>
              <a:rPr lang="sv-SE" sz="2400" dirty="0">
                <a:solidFill>
                  <a:srgbClr val="FF0000"/>
                </a:solidFill>
                <a:latin typeface="+mj-lt"/>
              </a:rPr>
            </a:br>
            <a:r>
              <a:rPr lang="sv-SE" sz="2400" dirty="0">
                <a:solidFill>
                  <a:srgbClr val="FF0000"/>
                </a:solidFill>
                <a:latin typeface="+mj-lt"/>
              </a:rPr>
              <a:t>		Symtom: Yrsel. Synkope. </a:t>
            </a:r>
            <a:br>
              <a:rPr lang="sv-SE" sz="2400" dirty="0">
                <a:solidFill>
                  <a:srgbClr val="FF0000"/>
                </a:solidFill>
                <a:latin typeface="+mj-lt"/>
              </a:rPr>
            </a:br>
            <a:r>
              <a:rPr lang="sv-SE" sz="2400" dirty="0">
                <a:solidFill>
                  <a:srgbClr val="FF0000"/>
                </a:solidFill>
                <a:latin typeface="+mj-lt"/>
              </a:rPr>
              <a:t>	Övergående nedsatt blodcirkulation i hjärnan. </a:t>
            </a:r>
          </a:p>
          <a:p>
            <a:r>
              <a:rPr lang="sv-SE" sz="2400" dirty="0">
                <a:solidFill>
                  <a:srgbClr val="FF0000"/>
                </a:solidFill>
                <a:latin typeface="+mj-lt"/>
              </a:rPr>
              <a:t>	Alternativ: Cerebral </a:t>
            </a:r>
            <a:r>
              <a:rPr lang="sv-SE" sz="2400" dirty="0" err="1">
                <a:solidFill>
                  <a:srgbClr val="FF0000"/>
                </a:solidFill>
                <a:latin typeface="+mj-lt"/>
              </a:rPr>
              <a:t>ischemi</a:t>
            </a:r>
            <a:r>
              <a:rPr lang="sv-SE" sz="2400" dirty="0">
                <a:solidFill>
                  <a:srgbClr val="FF0000"/>
                </a:solidFill>
                <a:latin typeface="+mj-lt"/>
              </a:rPr>
              <a:t>? TIA??</a:t>
            </a:r>
          </a:p>
          <a:p>
            <a:endParaRPr lang="sv-SE" sz="2400" dirty="0"/>
          </a:p>
          <a:p>
            <a:endParaRPr lang="sv-SE" dirty="0"/>
          </a:p>
        </p:txBody>
      </p:sp>
    </p:spTree>
    <p:extLst>
      <p:ext uri="{BB962C8B-B14F-4D97-AF65-F5344CB8AC3E}">
        <p14:creationId xmlns:p14="http://schemas.microsoft.com/office/powerpoint/2010/main" val="98158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59</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131682"/>
            <a:ext cx="9719999" cy="5432079"/>
          </a:xfrm>
        </p:spPr>
        <p:txBody>
          <a:bodyPr/>
          <a:lstStyle/>
          <a:p>
            <a:pPr>
              <a:spcBef>
                <a:spcPts val="600"/>
              </a:spcBef>
            </a:pPr>
            <a:r>
              <a:rPr lang="sv-SE" sz="2000" dirty="0">
                <a:solidFill>
                  <a:srgbClr val="000000"/>
                </a:solidFill>
                <a:latin typeface="+mj-lt"/>
                <a:ea typeface="Calibri" panose="020F0502020204030204" pitchFamily="34" charset="0"/>
              </a:rPr>
              <a:t>Luftvägspanel positiv för Humant rhinovirus/enterovirus. Patienten får diagnos “viros” orsakade av dessa två.  Strep. pyogenes i NPH-odling. Patientens symtom är huvudvärk, nackstel och svullna körtlar på halsen. Hur koda rhinovirus OCH enterovirus? Enterovirusinfektion B34.1 men rhino (ingen säger något om bronkit (J20.6)?  </a:t>
            </a:r>
          </a:p>
          <a:p>
            <a:pPr>
              <a:spcBef>
                <a:spcPts val="600"/>
              </a:spcBef>
            </a:pPr>
            <a:endParaRPr lang="sv-SE" sz="2000" dirty="0">
              <a:latin typeface="+mj-lt"/>
            </a:endParaRPr>
          </a:p>
          <a:p>
            <a:pPr>
              <a:spcBef>
                <a:spcPts val="300"/>
              </a:spcBef>
            </a:pPr>
            <a:r>
              <a:rPr lang="sv-SE" sz="1900" dirty="0">
                <a:solidFill>
                  <a:srgbClr val="FF0000"/>
                </a:solidFill>
                <a:latin typeface="+mj-lt"/>
              </a:rPr>
              <a:t>Svar: ”Luftvägspanel” är ett provtagningspaket och ger endast ”provsvar” men ingen diagnos. </a:t>
            </a:r>
          </a:p>
          <a:p>
            <a:pPr>
              <a:spcBef>
                <a:spcPts val="300"/>
              </a:spcBef>
            </a:pPr>
            <a:r>
              <a:rPr lang="sv-SE" sz="1900" dirty="0">
                <a:solidFill>
                  <a:srgbClr val="FF0000"/>
                </a:solidFill>
                <a:latin typeface="+mj-lt"/>
              </a:rPr>
              <a:t>Läkaren måste bedöma vad som var patientens organsjukdom: Luftvägsinfektion, meningit, tarminfektion.</a:t>
            </a:r>
          </a:p>
          <a:p>
            <a:pPr>
              <a:spcBef>
                <a:spcPts val="300"/>
              </a:spcBef>
            </a:pPr>
            <a:r>
              <a:rPr lang="sv-SE" sz="1900" dirty="0">
                <a:solidFill>
                  <a:srgbClr val="FF0000"/>
                </a:solidFill>
                <a:latin typeface="+mj-lt"/>
              </a:rPr>
              <a:t>”Viros” är ett ospecificerat begrepp för att pat har en infektion (någonstans) på grund av virus.</a:t>
            </a:r>
          </a:p>
          <a:p>
            <a:pPr>
              <a:spcBef>
                <a:spcPts val="300"/>
              </a:spcBef>
            </a:pPr>
            <a:r>
              <a:rPr lang="sv-SE" sz="1900" i="1" dirty="0">
                <a:solidFill>
                  <a:srgbClr val="FF0000"/>
                </a:solidFill>
                <a:latin typeface="+mj-lt"/>
              </a:rPr>
              <a:t>I detta fall påvisades även en Grupp A streptokockbakterie (Strep. pyogenes) i näsan. Var det denna som var boven i dramat monne (kan ge livshotande meningit)?</a:t>
            </a:r>
          </a:p>
          <a:p>
            <a:pPr>
              <a:spcBef>
                <a:spcPts val="300"/>
              </a:spcBef>
            </a:pPr>
            <a:r>
              <a:rPr lang="sv-SE" sz="1900" dirty="0">
                <a:solidFill>
                  <a:srgbClr val="FF0000"/>
                </a:solidFill>
              </a:rPr>
              <a:t>Gjorde man lumbalpunktion (med tanke på nackstel och huvudvärk)?</a:t>
            </a:r>
            <a:endParaRPr lang="sv-SE" sz="1900" i="1" dirty="0">
              <a:solidFill>
                <a:srgbClr val="FF0000"/>
              </a:solidFill>
              <a:latin typeface="+mj-lt"/>
            </a:endParaRPr>
          </a:p>
          <a:p>
            <a:endParaRPr lang="sv-SE" dirty="0"/>
          </a:p>
        </p:txBody>
      </p:sp>
    </p:spTree>
    <p:extLst>
      <p:ext uri="{BB962C8B-B14F-4D97-AF65-F5344CB8AC3E}">
        <p14:creationId xmlns:p14="http://schemas.microsoft.com/office/powerpoint/2010/main" val="91923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60</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034712"/>
            <a:ext cx="10325999" cy="5183525"/>
          </a:xfrm>
        </p:spPr>
        <p:txBody>
          <a:bodyPr/>
          <a:lstStyle/>
          <a:p>
            <a:r>
              <a:rPr lang="sv-SE" sz="2000" dirty="0">
                <a:solidFill>
                  <a:srgbClr val="000000"/>
                </a:solidFill>
                <a:latin typeface="+mj-lt"/>
                <a:ea typeface="Calibri" panose="020F0502020204030204" pitchFamily="34" charset="0"/>
              </a:rPr>
              <a:t>Kod för koagulationsrubbning faktor VI-defekt? Samma som Willebrand (faktor VIII) D68.0?</a:t>
            </a:r>
          </a:p>
          <a:p>
            <a:endParaRPr lang="sv-SE" sz="2400" dirty="0">
              <a:solidFill>
                <a:srgbClr val="000000"/>
              </a:solidFill>
              <a:latin typeface="Calibri" panose="020F0502020204030204" pitchFamily="34" charset="0"/>
            </a:endParaRPr>
          </a:p>
          <a:p>
            <a:endParaRPr lang="sv-SE" sz="2400" dirty="0">
              <a:solidFill>
                <a:srgbClr val="000000"/>
              </a:solidFill>
              <a:latin typeface="Calibri" panose="020F0502020204030204" pitchFamily="34" charset="0"/>
            </a:endParaRPr>
          </a:p>
          <a:p>
            <a:endParaRPr lang="sv-SE" sz="2400" dirty="0">
              <a:solidFill>
                <a:srgbClr val="000000"/>
              </a:solidFill>
              <a:latin typeface="Calibri" panose="020F0502020204030204" pitchFamily="34" charset="0"/>
            </a:endParaRPr>
          </a:p>
          <a:p>
            <a:endParaRPr lang="sv-SE" sz="2400" dirty="0">
              <a:solidFill>
                <a:srgbClr val="000000"/>
              </a:solidFill>
              <a:latin typeface="Calibri" panose="020F0502020204030204" pitchFamily="34" charset="0"/>
            </a:endParaRPr>
          </a:p>
          <a:p>
            <a:endParaRPr lang="sv-SE" sz="2400" dirty="0">
              <a:solidFill>
                <a:srgbClr val="000000"/>
              </a:solidFill>
              <a:latin typeface="Calibri" panose="020F0502020204030204" pitchFamily="34" charset="0"/>
            </a:endParaRPr>
          </a:p>
          <a:p>
            <a:br>
              <a:rPr lang="sv-SE" sz="2000" dirty="0">
                <a:solidFill>
                  <a:srgbClr val="FF0000"/>
                </a:solidFill>
              </a:rPr>
            </a:br>
            <a:r>
              <a:rPr lang="sv-SE" sz="2000" dirty="0">
                <a:solidFill>
                  <a:srgbClr val="FF0000"/>
                </a:solidFill>
                <a:latin typeface="+mj-lt"/>
              </a:rPr>
              <a:t>Svar: </a:t>
            </a:r>
            <a:br>
              <a:rPr lang="sv-SE" sz="2000" dirty="0">
                <a:solidFill>
                  <a:srgbClr val="FF0000"/>
                </a:solidFill>
                <a:latin typeface="+mj-lt"/>
              </a:rPr>
            </a:br>
            <a:r>
              <a:rPr lang="sv-SE" sz="2000" dirty="0">
                <a:solidFill>
                  <a:srgbClr val="FF0000"/>
                </a:solidFill>
                <a:latin typeface="+mj-lt"/>
              </a:rPr>
              <a:t>Faktor VI förekommer inte. Fråga läkaren</a:t>
            </a:r>
            <a:endParaRPr lang="sv-SE" sz="2000" dirty="0">
              <a:latin typeface="+mj-lt"/>
            </a:endParaRPr>
          </a:p>
        </p:txBody>
      </p:sp>
      <p:pic>
        <p:nvPicPr>
          <p:cNvPr id="4" name="Bildobjekt 3">
            <a:extLst>
              <a:ext uri="{FF2B5EF4-FFF2-40B4-BE49-F238E27FC236}">
                <a16:creationId xmlns:a16="http://schemas.microsoft.com/office/drawing/2014/main" id="{300ED40E-D5F0-4FBE-8639-8E2DF1647E33}"/>
              </a:ext>
            </a:extLst>
          </p:cNvPr>
          <p:cNvPicPr>
            <a:picLocks noChangeAspect="1"/>
          </p:cNvPicPr>
          <p:nvPr/>
        </p:nvPicPr>
        <p:blipFill>
          <a:blip r:embed="rId2"/>
          <a:stretch>
            <a:fillRect/>
          </a:stretch>
        </p:blipFill>
        <p:spPr>
          <a:xfrm>
            <a:off x="636043" y="1940548"/>
            <a:ext cx="6505575" cy="3542667"/>
          </a:xfrm>
          <a:prstGeom prst="rect">
            <a:avLst/>
          </a:prstGeom>
          <a:ln w="28575">
            <a:solidFill>
              <a:srgbClr val="FF0000"/>
            </a:solidFill>
          </a:ln>
        </p:spPr>
      </p:pic>
      <p:sp>
        <p:nvSpPr>
          <p:cNvPr id="6" name="Pil: höger 5">
            <a:extLst>
              <a:ext uri="{FF2B5EF4-FFF2-40B4-BE49-F238E27FC236}">
                <a16:creationId xmlns:a16="http://schemas.microsoft.com/office/drawing/2014/main" id="{FDBF6D47-C181-4AE9-8505-4FF117F504D0}"/>
              </a:ext>
            </a:extLst>
          </p:cNvPr>
          <p:cNvSpPr/>
          <p:nvPr/>
        </p:nvSpPr>
        <p:spPr>
          <a:xfrm rot="10800000">
            <a:off x="3291367" y="3309346"/>
            <a:ext cx="700391" cy="239308"/>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97D602D2-0ACF-416F-B5B2-D84129D23FB7}"/>
              </a:ext>
            </a:extLst>
          </p:cNvPr>
          <p:cNvPicPr>
            <a:picLocks noChangeAspect="1"/>
          </p:cNvPicPr>
          <p:nvPr/>
        </p:nvPicPr>
        <p:blipFill>
          <a:blip r:embed="rId3"/>
          <a:stretch>
            <a:fillRect/>
          </a:stretch>
        </p:blipFill>
        <p:spPr>
          <a:xfrm>
            <a:off x="7347473" y="1928584"/>
            <a:ext cx="3973810" cy="3554632"/>
          </a:xfrm>
          <a:prstGeom prst="rect">
            <a:avLst/>
          </a:prstGeom>
          <a:ln w="28575">
            <a:solidFill>
              <a:srgbClr val="FF0000"/>
            </a:solidFill>
          </a:ln>
        </p:spPr>
      </p:pic>
    </p:spTree>
    <p:extLst>
      <p:ext uri="{BB962C8B-B14F-4D97-AF65-F5344CB8AC3E}">
        <p14:creationId xmlns:p14="http://schemas.microsoft.com/office/powerpoint/2010/main" val="294242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3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889" y="1137081"/>
            <a:ext cx="9719999" cy="4583838"/>
          </a:xfrm>
        </p:spPr>
        <p:txBody>
          <a:bodyPr/>
          <a:lstStyle/>
          <a:p>
            <a:r>
              <a:rPr lang="sv-SE" dirty="0">
                <a:solidFill>
                  <a:srgbClr val="000000"/>
                </a:solidFill>
                <a:latin typeface="+mj-lt"/>
                <a:ea typeface="Calibri" panose="020F0502020204030204" pitchFamily="34" charset="0"/>
              </a:rPr>
              <a:t>Patient med infekterad piercing/hud på kinden. Hittar kod för infektion i hud (L08.8) och främmande kropp i mjukvävnad (M79.5) men dessa koder går inte att koppla ihop med åtgärden EKC10 (Avlägsnande av främmande kropp från kind). Fel koder? Förslag på andra koder/kombinationer?</a:t>
            </a:r>
          </a:p>
          <a:p>
            <a:endParaRPr lang="sv-SE" dirty="0">
              <a:solidFill>
                <a:srgbClr val="000000"/>
              </a:solidFill>
              <a:latin typeface="+mj-lt"/>
            </a:endParaRPr>
          </a:p>
          <a:p>
            <a:pPr>
              <a:spcBef>
                <a:spcPts val="600"/>
              </a:spcBef>
            </a:pPr>
            <a:r>
              <a:rPr lang="sv-SE" dirty="0">
                <a:solidFill>
                  <a:srgbClr val="FF0000"/>
                </a:solidFill>
                <a:latin typeface="+mj-lt"/>
              </a:rPr>
              <a:t>Svar: L08.8 är  Andra specificerade infektioner i hud och underhud. </a:t>
            </a:r>
          </a:p>
          <a:p>
            <a:pPr>
              <a:spcBef>
                <a:spcPts val="600"/>
              </a:spcBef>
            </a:pPr>
            <a:r>
              <a:rPr lang="sv-SE" dirty="0">
                <a:solidFill>
                  <a:srgbClr val="FF0000"/>
                </a:solidFill>
                <a:latin typeface="+mj-lt"/>
              </a:rPr>
              <a:t>Med ”andra specificerade” menas andra än de som är beskrivna  </a:t>
            </a:r>
            <a:br>
              <a:rPr lang="sv-SE" dirty="0">
                <a:solidFill>
                  <a:srgbClr val="FF0000"/>
                </a:solidFill>
                <a:latin typeface="+mj-lt"/>
              </a:rPr>
            </a:br>
            <a:r>
              <a:rPr lang="sv-SE" dirty="0">
                <a:solidFill>
                  <a:srgbClr val="FF0000"/>
                </a:solidFill>
                <a:latin typeface="+mj-lt"/>
              </a:rPr>
              <a:t>L00.9 till L08.7.</a:t>
            </a:r>
          </a:p>
          <a:p>
            <a:pPr>
              <a:spcBef>
                <a:spcPts val="600"/>
              </a:spcBef>
            </a:pPr>
            <a:r>
              <a:rPr lang="sv-SE" dirty="0">
                <a:solidFill>
                  <a:srgbClr val="FF0000"/>
                </a:solidFill>
                <a:latin typeface="+mj-lt"/>
              </a:rPr>
              <a:t>Infekterad piercing klassificeras som en posttraumatisk sårinfektion, T79.3</a:t>
            </a:r>
            <a:endParaRPr lang="sv-SE" dirty="0">
              <a:latin typeface="+mj-lt"/>
            </a:endParaRPr>
          </a:p>
          <a:p>
            <a:endParaRPr lang="sv-SE" dirty="0"/>
          </a:p>
        </p:txBody>
      </p:sp>
    </p:spTree>
    <p:extLst>
      <p:ext uri="{BB962C8B-B14F-4D97-AF65-F5344CB8AC3E}">
        <p14:creationId xmlns:p14="http://schemas.microsoft.com/office/powerpoint/2010/main" val="259122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61</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Kan en patient ha en högersidig hjärtsvikt med bevarad EF eller nedsatt EF? På vänstersidig hjärtsvikt är det mer specificerat i kodningen. Om det står ”Hjärtsvikt med bevarad EF”, kan vi då utgå från att den är vänstersidig?</a:t>
            </a:r>
            <a:endParaRPr lang="sv-SE" sz="2400" dirty="0">
              <a:latin typeface="+mj-lt"/>
            </a:endParaRPr>
          </a:p>
          <a:p>
            <a:endParaRPr lang="sv-SE" sz="2400" dirty="0">
              <a:latin typeface="+mj-lt"/>
            </a:endParaRPr>
          </a:p>
          <a:p>
            <a:r>
              <a:rPr lang="sv-SE" sz="2400" dirty="0">
                <a:solidFill>
                  <a:srgbClr val="FF0000"/>
                </a:solidFill>
                <a:latin typeface="+mj-lt"/>
              </a:rPr>
              <a:t>Svar: Koda läkarens formulering. Om läkarens specifikation inte ingår i Klassifikationen, koda på .8 eller .9</a:t>
            </a:r>
          </a:p>
          <a:p>
            <a:endParaRPr lang="sv-SE" dirty="0"/>
          </a:p>
        </p:txBody>
      </p:sp>
    </p:spTree>
    <p:extLst>
      <p:ext uri="{BB962C8B-B14F-4D97-AF65-F5344CB8AC3E}">
        <p14:creationId xmlns:p14="http://schemas.microsoft.com/office/powerpoint/2010/main" val="348066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62</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634399"/>
            <a:ext cx="9719999" cy="4583838"/>
          </a:xfrm>
        </p:spPr>
        <p:txBody>
          <a:bodyPr/>
          <a:lstStyle/>
          <a:p>
            <a:r>
              <a:rPr lang="sv-SE" sz="2400" dirty="0">
                <a:solidFill>
                  <a:srgbClr val="000000"/>
                </a:solidFill>
                <a:latin typeface="+mj-lt"/>
                <a:ea typeface="Calibri" panose="020F0502020204030204" pitchFamily="34" charset="0"/>
              </a:rPr>
              <a:t>Revbensfraktur efter HLR, vilken yttre orsakskod – W64? Y65.8? </a:t>
            </a:r>
          </a:p>
          <a:p>
            <a:endParaRPr lang="sv-SE" sz="2400" dirty="0">
              <a:solidFill>
                <a:srgbClr val="000000"/>
              </a:solidFill>
              <a:latin typeface="+mj-lt"/>
            </a:endParaRPr>
          </a:p>
          <a:p>
            <a:r>
              <a:rPr lang="sv-SE" sz="2400" dirty="0">
                <a:solidFill>
                  <a:srgbClr val="FF0000"/>
                </a:solidFill>
                <a:latin typeface="+mj-lt"/>
              </a:rPr>
              <a:t>Svar: </a:t>
            </a:r>
            <a:r>
              <a:rPr lang="sv-SE" sz="2400" dirty="0">
                <a:solidFill>
                  <a:srgbClr val="FF0000"/>
                </a:solidFill>
              </a:rPr>
              <a:t>Y65.8 Andra specificerade missöden under kirurgisk och medicinsk behandling. </a:t>
            </a:r>
          </a:p>
          <a:p>
            <a:r>
              <a:rPr lang="sv-SE" sz="2400" dirty="0">
                <a:solidFill>
                  <a:schemeClr val="accent1">
                    <a:lumMod val="75000"/>
                    <a:lumOff val="25000"/>
                  </a:schemeClr>
                </a:solidFill>
              </a:rPr>
              <a:t>Eller, om det är en förväntad effekt och inte ett missöde,  </a:t>
            </a:r>
            <a:br>
              <a:rPr lang="sv-SE" sz="2400" dirty="0">
                <a:solidFill>
                  <a:schemeClr val="accent1">
                    <a:lumMod val="75000"/>
                    <a:lumOff val="25000"/>
                  </a:schemeClr>
                </a:solidFill>
              </a:rPr>
            </a:br>
            <a:r>
              <a:rPr lang="sv-SE" sz="2400" dirty="0">
                <a:solidFill>
                  <a:schemeClr val="accent1">
                    <a:lumMod val="75000"/>
                    <a:lumOff val="25000"/>
                  </a:schemeClr>
                </a:solidFill>
              </a:rPr>
              <a:t>koda med Y84</a:t>
            </a:r>
            <a:endParaRPr lang="sv-SE" dirty="0">
              <a:solidFill>
                <a:schemeClr val="accent1">
                  <a:lumMod val="75000"/>
                  <a:lumOff val="25000"/>
                </a:schemeClr>
              </a:solidFill>
            </a:endParaRPr>
          </a:p>
        </p:txBody>
      </p:sp>
    </p:spTree>
    <p:extLst>
      <p:ext uri="{BB962C8B-B14F-4D97-AF65-F5344CB8AC3E}">
        <p14:creationId xmlns:p14="http://schemas.microsoft.com/office/powerpoint/2010/main" val="385043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63</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4" y="1634399"/>
            <a:ext cx="9720000" cy="4583838"/>
          </a:xfrm>
        </p:spPr>
        <p:txBody>
          <a:bodyPr/>
          <a:lstStyle/>
          <a:p>
            <a:r>
              <a:rPr lang="sv-SE" sz="2400" dirty="0">
                <a:solidFill>
                  <a:srgbClr val="000000"/>
                </a:solidFill>
                <a:latin typeface="+mj-lt"/>
                <a:ea typeface="Calibri" panose="020F0502020204030204" pitchFamily="34" charset="0"/>
              </a:rPr>
              <a:t>Om man blir sjukhusvårdad för t.ex. hjärtinfarkt, stroke, höftfraktur som huvudproblem, och där man i prover finner resistenta bakterier vid provtagning under vårdtiden, är det då alltid relevant att koda för resistens vid aktuellt vårdtillfälle? Hur ska man tänka? </a:t>
            </a:r>
            <a:br>
              <a:rPr lang="sv-SE" sz="2400" dirty="0">
                <a:solidFill>
                  <a:srgbClr val="000000"/>
                </a:solidFill>
                <a:latin typeface="+mj-lt"/>
                <a:ea typeface="Calibri" panose="020F0502020204030204" pitchFamily="34" charset="0"/>
              </a:rPr>
            </a:br>
            <a:r>
              <a:rPr lang="sv-SE" sz="2400" dirty="0">
                <a:solidFill>
                  <a:srgbClr val="000000"/>
                </a:solidFill>
                <a:latin typeface="+mj-lt"/>
                <a:ea typeface="Calibri" panose="020F0502020204030204" pitchFamily="34" charset="0"/>
              </a:rPr>
              <a:t>Blir det skillnad om patienten vårdas för allvarlig sjukdom eller lindrig sjukdom?</a:t>
            </a:r>
            <a:br>
              <a:rPr lang="sv-SE" sz="2400" dirty="0">
                <a:solidFill>
                  <a:srgbClr val="000000"/>
                </a:solidFill>
                <a:latin typeface="+mj-lt"/>
                <a:ea typeface="Calibri" panose="020F0502020204030204" pitchFamily="34" charset="0"/>
              </a:rPr>
            </a:br>
            <a:endParaRPr lang="sv-SE" sz="2400" dirty="0">
              <a:latin typeface="+mj-lt"/>
              <a:ea typeface="Calibri" panose="020F0502020204030204" pitchFamily="34" charset="0"/>
            </a:endParaRPr>
          </a:p>
          <a:p>
            <a:r>
              <a:rPr lang="sv-SE" sz="2400" dirty="0">
                <a:solidFill>
                  <a:srgbClr val="FF0000"/>
                </a:solidFill>
                <a:latin typeface="+mj-lt"/>
              </a:rPr>
              <a:t>Svar: Man ska koda det som påverkar det aktuella vårdtillfället.</a:t>
            </a:r>
          </a:p>
          <a:p>
            <a:pPr>
              <a:spcBef>
                <a:spcPts val="0"/>
              </a:spcBef>
            </a:pPr>
            <a:r>
              <a:rPr lang="sv-SE" sz="2400" dirty="0">
                <a:solidFill>
                  <a:srgbClr val="FF0000"/>
                </a:solidFill>
                <a:latin typeface="+mj-lt"/>
              </a:rPr>
              <a:t>Om pat har en allvarlig eller lindrig sjukdom är inte relevant i sammanhanget </a:t>
            </a:r>
          </a:p>
        </p:txBody>
      </p:sp>
    </p:spTree>
    <p:extLst>
      <p:ext uri="{BB962C8B-B14F-4D97-AF65-F5344CB8AC3E}">
        <p14:creationId xmlns:p14="http://schemas.microsoft.com/office/powerpoint/2010/main" val="48780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64</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889" y="1353045"/>
            <a:ext cx="9720000" cy="4860185"/>
          </a:xfrm>
        </p:spPr>
        <p:txBody>
          <a:bodyPr/>
          <a:lstStyle/>
          <a:p>
            <a:r>
              <a:rPr lang="sv-SE" sz="2000" dirty="0">
                <a:latin typeface="+mj-lt"/>
                <a:ea typeface="Calibri" panose="020F0502020204030204" pitchFamily="34" charset="0"/>
                <a:cs typeface="Times New Roman" panose="02020603050405020304" pitchFamily="18" charset="0"/>
              </a:rPr>
              <a:t>Patient som kommer till mottagning för planerad inläggning av port-a-cath. Efter ingreppet problem med blödning och patienten blir inskriven i slutenvården.</a:t>
            </a:r>
          </a:p>
          <a:p>
            <a:pPr>
              <a:lnSpc>
                <a:spcPct val="107000"/>
              </a:lnSpc>
              <a:spcAft>
                <a:spcPts val="800"/>
              </a:spcAft>
            </a:pPr>
            <a:r>
              <a:rPr lang="sv-SE" sz="2000" kern="100" dirty="0">
                <a:latin typeface="+mj-lt"/>
                <a:ea typeface="Calibri" panose="020F0502020204030204" pitchFamily="34" charset="0"/>
                <a:cs typeface="Times New Roman" panose="02020603050405020304" pitchFamily="18" charset="0"/>
              </a:rPr>
              <a:t>ÖV: Huvuddiagnos på öppenvårdsbesöket Z45.2 Planerad inläggning av port-a-cath och som bidiagnos blödningskomplikationen T81.0 + Y84.8.</a:t>
            </a:r>
          </a:p>
          <a:p>
            <a:r>
              <a:rPr lang="sv-SE" sz="2000" dirty="0">
                <a:latin typeface="+mj-lt"/>
                <a:ea typeface="Calibri" panose="020F0502020204030204" pitchFamily="34" charset="0"/>
                <a:cs typeface="Times New Roman" panose="02020603050405020304" pitchFamily="18" charset="0"/>
              </a:rPr>
              <a:t>SV: Vad blir huvuddiagnos i slutenvården? T81.0? </a:t>
            </a:r>
            <a:br>
              <a:rPr lang="sv-SE" sz="2000" dirty="0">
                <a:latin typeface="+mj-lt"/>
                <a:ea typeface="Calibri" panose="020F0502020204030204" pitchFamily="34" charset="0"/>
                <a:cs typeface="Times New Roman" panose="02020603050405020304" pitchFamily="18" charset="0"/>
              </a:rPr>
            </a:br>
            <a:r>
              <a:rPr lang="sv-SE" sz="2000" dirty="0">
                <a:latin typeface="+mj-lt"/>
                <a:ea typeface="Calibri" panose="020F0502020204030204" pitchFamily="34" charset="0"/>
                <a:cs typeface="Times New Roman" panose="02020603050405020304" pitchFamily="18" charset="0"/>
              </a:rPr>
              <a:t>Kan Z45.2 användas som huvuddiagnos vid slutenvårdstillfället?</a:t>
            </a:r>
          </a:p>
          <a:p>
            <a:r>
              <a:rPr lang="sv-SE" sz="2000" dirty="0">
                <a:solidFill>
                  <a:srgbClr val="FF0000"/>
                </a:solidFill>
                <a:latin typeface="+mj-lt"/>
              </a:rPr>
              <a:t>Svar: Diskussion</a:t>
            </a:r>
          </a:p>
          <a:p>
            <a:pPr>
              <a:spcBef>
                <a:spcPts val="600"/>
              </a:spcBef>
            </a:pPr>
            <a:r>
              <a:rPr lang="sv-SE" sz="2000" dirty="0">
                <a:solidFill>
                  <a:srgbClr val="FF0000"/>
                </a:solidFill>
                <a:latin typeface="+mj-lt"/>
              </a:rPr>
              <a:t>Vad var orsaken till att pat skulle ha en port-a-cath? Kan den sjukdomen vara huvuddiagnos i SV??</a:t>
            </a:r>
          </a:p>
          <a:p>
            <a:pPr>
              <a:spcBef>
                <a:spcPts val="600"/>
              </a:spcBef>
            </a:pPr>
            <a:r>
              <a:rPr lang="sv-SE" sz="2000" dirty="0">
                <a:solidFill>
                  <a:srgbClr val="FF0000"/>
                </a:solidFill>
                <a:latin typeface="+mj-lt"/>
              </a:rPr>
              <a:t>När orsaken till inläggning  blev en komplikation till ingreppet, kodas denna (T81.0). Z45.2 är knappast lämplig som huvuddiagnos i SV.</a:t>
            </a:r>
          </a:p>
          <a:p>
            <a:endParaRPr lang="sv-SE" dirty="0"/>
          </a:p>
        </p:txBody>
      </p:sp>
    </p:spTree>
    <p:extLst>
      <p:ext uri="{BB962C8B-B14F-4D97-AF65-F5344CB8AC3E}">
        <p14:creationId xmlns:p14="http://schemas.microsoft.com/office/powerpoint/2010/main" val="155444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endParaRPr lang="sv-SE" dirty="0"/>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634399"/>
            <a:ext cx="9719999" cy="4583838"/>
          </a:xfrm>
        </p:spPr>
        <p:txBody>
          <a:bodyPr/>
          <a:lstStyle/>
          <a:p>
            <a:endParaRPr lang="sv-SE" dirty="0"/>
          </a:p>
        </p:txBody>
      </p:sp>
    </p:spTree>
    <p:extLst>
      <p:ext uri="{BB962C8B-B14F-4D97-AF65-F5344CB8AC3E}">
        <p14:creationId xmlns:p14="http://schemas.microsoft.com/office/powerpoint/2010/main" val="29147622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329B48-A3E8-47E7-87CA-4EC3B950065E}"/>
              </a:ext>
            </a:extLst>
          </p:cNvPr>
          <p:cNvSpPr>
            <a:spLocks noGrp="1"/>
          </p:cNvSpPr>
          <p:nvPr>
            <p:ph type="title"/>
          </p:nvPr>
        </p:nvSpPr>
        <p:spPr>
          <a:xfrm>
            <a:off x="636042" y="99763"/>
            <a:ext cx="9720000" cy="1080000"/>
          </a:xfrm>
        </p:spPr>
        <p:txBody>
          <a:bodyPr/>
          <a:lstStyle/>
          <a:p>
            <a:r>
              <a:rPr lang="sv-SE" sz="3200" dirty="0"/>
              <a:t>Om klassifikation av komplikationer </a:t>
            </a:r>
            <a:endParaRPr lang="sv-SE" dirty="0"/>
          </a:p>
        </p:txBody>
      </p:sp>
      <p:sp>
        <p:nvSpPr>
          <p:cNvPr id="3" name="Platshållare för text 2">
            <a:extLst>
              <a:ext uri="{FF2B5EF4-FFF2-40B4-BE49-F238E27FC236}">
                <a16:creationId xmlns:a16="http://schemas.microsoft.com/office/drawing/2014/main" id="{E1EC477F-2328-4B97-B6BC-8880C0635C7F}"/>
              </a:ext>
            </a:extLst>
          </p:cNvPr>
          <p:cNvSpPr>
            <a:spLocks noGrp="1"/>
          </p:cNvSpPr>
          <p:nvPr>
            <p:ph type="body" sz="quarter" idx="13"/>
          </p:nvPr>
        </p:nvSpPr>
        <p:spPr>
          <a:xfrm>
            <a:off x="556530" y="727949"/>
            <a:ext cx="8054733" cy="5935243"/>
          </a:xfrm>
        </p:spPr>
        <p:txBody>
          <a:bodyPr/>
          <a:lstStyle/>
          <a:p>
            <a:r>
              <a:rPr lang="sv-SE" dirty="0">
                <a:solidFill>
                  <a:srgbClr val="000000"/>
                </a:solidFill>
                <a:latin typeface="+mj-lt"/>
                <a:ea typeface="Calibri" panose="020F0502020204030204" pitchFamily="34" charset="0"/>
                <a:cs typeface="Calibri" panose="020F0502020204030204" pitchFamily="34" charset="0"/>
              </a:rPr>
              <a:t> </a:t>
            </a:r>
            <a:r>
              <a:rPr lang="sv-SE" b="1" dirty="0">
                <a:solidFill>
                  <a:srgbClr val="0070C0"/>
                </a:solidFill>
                <a:latin typeface="+mj-lt"/>
                <a:ea typeface="Calibri" panose="020F0502020204030204" pitchFamily="34" charset="0"/>
                <a:cs typeface="Calibri" panose="020F0502020204030204" pitchFamily="34" charset="0"/>
              </a:rPr>
              <a:t>A: ”End-</a:t>
            </a:r>
            <a:r>
              <a:rPr lang="sv-SE" b="1" dirty="0" err="1">
                <a:solidFill>
                  <a:srgbClr val="0070C0"/>
                </a:solidFill>
                <a:latin typeface="+mj-lt"/>
                <a:ea typeface="Calibri" panose="020F0502020204030204" pitchFamily="34" charset="0"/>
                <a:cs typeface="Calibri" panose="020F0502020204030204" pitchFamily="34" charset="0"/>
              </a:rPr>
              <a:t>of</a:t>
            </a:r>
            <a:r>
              <a:rPr lang="sv-SE" b="1" dirty="0">
                <a:solidFill>
                  <a:srgbClr val="0070C0"/>
                </a:solidFill>
                <a:latin typeface="+mj-lt"/>
                <a:ea typeface="Calibri" panose="020F0502020204030204" pitchFamily="34" charset="0"/>
                <a:cs typeface="Calibri" panose="020F0502020204030204" pitchFamily="34" charset="0"/>
              </a:rPr>
              <a:t>-</a:t>
            </a:r>
            <a:r>
              <a:rPr lang="sv-SE" b="1" dirty="0" err="1">
                <a:solidFill>
                  <a:srgbClr val="0070C0"/>
                </a:solidFill>
                <a:latin typeface="+mj-lt"/>
                <a:ea typeface="Calibri" panose="020F0502020204030204" pitchFamily="34" charset="0"/>
                <a:cs typeface="Calibri" panose="020F0502020204030204" pitchFamily="34" charset="0"/>
              </a:rPr>
              <a:t>Chapter-codes</a:t>
            </a:r>
            <a:r>
              <a:rPr lang="sv-SE" b="1" dirty="0">
                <a:solidFill>
                  <a:srgbClr val="0070C0"/>
                </a:solidFill>
                <a:latin typeface="+mj-lt"/>
                <a:ea typeface="Calibri" panose="020F0502020204030204" pitchFamily="34" charset="0"/>
                <a:cs typeface="Calibri" panose="020F0502020204030204" pitchFamily="34" charset="0"/>
              </a:rPr>
              <a:t>” – är </a:t>
            </a:r>
            <a:r>
              <a:rPr lang="sv-SE" b="1" i="1" dirty="0">
                <a:solidFill>
                  <a:srgbClr val="0070C0"/>
                </a:solidFill>
                <a:latin typeface="+mj-lt"/>
                <a:ea typeface="Calibri" panose="020F0502020204030204" pitchFamily="34" charset="0"/>
                <a:cs typeface="Calibri" panose="020F0502020204030204" pitchFamily="34" charset="0"/>
              </a:rPr>
              <a:t>inte</a:t>
            </a:r>
            <a:r>
              <a:rPr lang="sv-SE" b="1" dirty="0">
                <a:solidFill>
                  <a:srgbClr val="0070C0"/>
                </a:solidFill>
                <a:latin typeface="+mj-lt"/>
                <a:ea typeface="Calibri" panose="020F0502020204030204" pitchFamily="34" charset="0"/>
                <a:cs typeface="Calibri" panose="020F0502020204030204" pitchFamily="34" charset="0"/>
              </a:rPr>
              <a:t> ”komplikationer”</a:t>
            </a:r>
          </a:p>
          <a:p>
            <a:r>
              <a:rPr lang="sv-SE" sz="1800" b="1" dirty="0"/>
              <a:t>E89 Endokrina </a:t>
            </a:r>
            <a:r>
              <a:rPr lang="sv-SE" sz="1800" b="1" dirty="0">
                <a:solidFill>
                  <a:srgbClr val="FF0000"/>
                </a:solidFill>
              </a:rPr>
              <a:t>rubbningar</a:t>
            </a:r>
            <a:r>
              <a:rPr lang="sv-SE" sz="1800" b="1" dirty="0"/>
              <a:t> och ämnesomsättnings</a:t>
            </a:r>
            <a:r>
              <a:rPr lang="sv-SE" sz="1800" b="1" dirty="0">
                <a:solidFill>
                  <a:srgbClr val="FF0000"/>
                </a:solidFill>
              </a:rPr>
              <a:t>sjukdomar</a:t>
            </a:r>
            <a:r>
              <a:rPr lang="sv-SE" sz="1800" b="1" dirty="0"/>
              <a:t> efter kirurgiska och medicinska ingrepp som ej klassificeras på annan plats</a:t>
            </a:r>
          </a:p>
          <a:p>
            <a:r>
              <a:rPr lang="sv-SE" sz="1800" b="1" dirty="0"/>
              <a:t>G97 </a:t>
            </a:r>
            <a:r>
              <a:rPr lang="sv-SE" sz="1800" b="1" dirty="0">
                <a:solidFill>
                  <a:srgbClr val="FF0000"/>
                </a:solidFill>
              </a:rPr>
              <a:t>Sjukdomar</a:t>
            </a:r>
            <a:r>
              <a:rPr lang="sv-SE" sz="1800" b="1" dirty="0"/>
              <a:t> i nervsystemet orsakade av kirurgiska och medicinska ingrepp som ej klassificeras på annan plats</a:t>
            </a:r>
          </a:p>
          <a:p>
            <a:r>
              <a:rPr lang="sv-SE" sz="1800" b="1" dirty="0"/>
              <a:t>H59 </a:t>
            </a:r>
            <a:r>
              <a:rPr lang="sv-SE" sz="1800" b="1" dirty="0">
                <a:solidFill>
                  <a:srgbClr val="FF0000"/>
                </a:solidFill>
              </a:rPr>
              <a:t>Förändringar</a:t>
            </a:r>
            <a:r>
              <a:rPr lang="sv-SE" sz="1800" b="1" dirty="0"/>
              <a:t> i ögat och närliggande organ efter kirurgiska och medicinska ingrepp som ej klassificeras på annan plats</a:t>
            </a:r>
          </a:p>
          <a:p>
            <a:r>
              <a:rPr lang="sv-SE" sz="1800" b="1" dirty="0"/>
              <a:t>I97 </a:t>
            </a:r>
            <a:r>
              <a:rPr lang="sv-SE" sz="1800" b="1" dirty="0">
                <a:solidFill>
                  <a:srgbClr val="FF0000"/>
                </a:solidFill>
              </a:rPr>
              <a:t>Sjukdomar</a:t>
            </a:r>
            <a:r>
              <a:rPr lang="sv-SE" sz="1800" b="1" dirty="0"/>
              <a:t> i cirkulationsorganen efter kirurgiska och medicinska ingrepp som ej klassificeras på annan plats</a:t>
            </a:r>
          </a:p>
          <a:p>
            <a:r>
              <a:rPr lang="sv-SE" sz="1800" b="1" dirty="0"/>
              <a:t>K91 </a:t>
            </a:r>
            <a:r>
              <a:rPr lang="sv-SE" sz="1800" b="1" dirty="0">
                <a:solidFill>
                  <a:srgbClr val="FF0000"/>
                </a:solidFill>
              </a:rPr>
              <a:t>Sjukdomar</a:t>
            </a:r>
            <a:r>
              <a:rPr lang="sv-SE" sz="1800" b="1" dirty="0"/>
              <a:t> i matsmältningsorganen efter kirurgiska och medicinska ingrepp som ej klassificeras på annan plats</a:t>
            </a:r>
            <a:endParaRPr lang="sv-SE" sz="1800" dirty="0">
              <a:latin typeface="+mj-lt"/>
            </a:endParaRPr>
          </a:p>
          <a:p>
            <a:r>
              <a:rPr lang="sv-SE" sz="1800" b="1" dirty="0"/>
              <a:t>N99 </a:t>
            </a:r>
            <a:r>
              <a:rPr lang="sv-SE" sz="1800" b="1" dirty="0">
                <a:solidFill>
                  <a:srgbClr val="FF0000"/>
                </a:solidFill>
              </a:rPr>
              <a:t>Sjukliga tillstånd</a:t>
            </a:r>
            <a:r>
              <a:rPr lang="sv-SE" sz="1800" b="1" dirty="0"/>
              <a:t> i urin- och könsorganen efter kirurgiska och medicinska ingrepp som ej klassificeras på annan plats </a:t>
            </a:r>
          </a:p>
          <a:p>
            <a:endParaRPr lang="sv-SE" dirty="0">
              <a:latin typeface="+mj-lt"/>
            </a:endParaRPr>
          </a:p>
        </p:txBody>
      </p:sp>
      <p:pic>
        <p:nvPicPr>
          <p:cNvPr id="5" name="Bildobjekt 4">
            <a:extLst>
              <a:ext uri="{FF2B5EF4-FFF2-40B4-BE49-F238E27FC236}">
                <a16:creationId xmlns:a16="http://schemas.microsoft.com/office/drawing/2014/main" id="{A34FACAA-2EB8-4A46-EB2E-8EF522AE063F}"/>
              </a:ext>
            </a:extLst>
          </p:cNvPr>
          <p:cNvPicPr>
            <a:picLocks noChangeAspect="1"/>
          </p:cNvPicPr>
          <p:nvPr/>
        </p:nvPicPr>
        <p:blipFill>
          <a:blip r:embed="rId2"/>
          <a:stretch>
            <a:fillRect/>
          </a:stretch>
        </p:blipFill>
        <p:spPr>
          <a:xfrm>
            <a:off x="8046300" y="3657600"/>
            <a:ext cx="3996447" cy="3005592"/>
          </a:xfrm>
          <a:prstGeom prst="rect">
            <a:avLst/>
          </a:prstGeom>
          <a:solidFill>
            <a:srgbClr val="0070C0"/>
          </a:solidFill>
          <a:ln w="28575">
            <a:solidFill>
              <a:srgbClr val="0070C0"/>
            </a:solidFill>
          </a:ln>
        </p:spPr>
      </p:pic>
      <p:pic>
        <p:nvPicPr>
          <p:cNvPr id="7" name="Bildobjekt 6">
            <a:extLst>
              <a:ext uri="{FF2B5EF4-FFF2-40B4-BE49-F238E27FC236}">
                <a16:creationId xmlns:a16="http://schemas.microsoft.com/office/drawing/2014/main" id="{1A41FCE8-1756-32D4-54E4-8EDC9FC73CA5}"/>
              </a:ext>
            </a:extLst>
          </p:cNvPr>
          <p:cNvPicPr>
            <a:picLocks noChangeAspect="1"/>
          </p:cNvPicPr>
          <p:nvPr/>
        </p:nvPicPr>
        <p:blipFill>
          <a:blip r:embed="rId3"/>
          <a:stretch>
            <a:fillRect/>
          </a:stretch>
        </p:blipFill>
        <p:spPr>
          <a:xfrm>
            <a:off x="8046299" y="650301"/>
            <a:ext cx="3996447" cy="2922957"/>
          </a:xfrm>
          <a:prstGeom prst="rect">
            <a:avLst/>
          </a:prstGeom>
          <a:ln w="28575">
            <a:solidFill>
              <a:srgbClr val="0070C0"/>
            </a:solidFill>
          </a:ln>
        </p:spPr>
      </p:pic>
      <p:sp>
        <p:nvSpPr>
          <p:cNvPr id="4" name="Ellips 3">
            <a:extLst>
              <a:ext uri="{FF2B5EF4-FFF2-40B4-BE49-F238E27FC236}">
                <a16:creationId xmlns:a16="http://schemas.microsoft.com/office/drawing/2014/main" id="{FB72AB80-4724-16E6-7F92-79B1951E2648}"/>
              </a:ext>
            </a:extLst>
          </p:cNvPr>
          <p:cNvSpPr/>
          <p:nvPr/>
        </p:nvSpPr>
        <p:spPr>
          <a:xfrm>
            <a:off x="421419" y="704096"/>
            <a:ext cx="580445" cy="529462"/>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7198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5BBBD-77AF-7140-174F-597DBA434D76}"/>
            </a:ext>
          </a:extLst>
        </p:cNvPr>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6C037A00-340A-2B43-2DC3-C85FE20ED541}"/>
              </a:ext>
            </a:extLst>
          </p:cNvPr>
          <p:cNvSpPr>
            <a:spLocks noGrp="1"/>
          </p:cNvSpPr>
          <p:nvPr>
            <p:ph type="body" sz="quarter" idx="13"/>
          </p:nvPr>
        </p:nvSpPr>
        <p:spPr>
          <a:xfrm>
            <a:off x="413468" y="1057568"/>
            <a:ext cx="9719999" cy="5800432"/>
          </a:xfrm>
          <a:solidFill>
            <a:schemeClr val="bg1"/>
          </a:solidFill>
        </p:spPr>
        <p:txBody>
          <a:bodyPr/>
          <a:lstStyle/>
          <a:p>
            <a:r>
              <a:rPr lang="sv-SE" dirty="0">
                <a:solidFill>
                  <a:srgbClr val="000000"/>
                </a:solidFill>
                <a:latin typeface="+mj-lt"/>
                <a:ea typeface="Calibri" panose="020F0502020204030204" pitchFamily="34" charset="0"/>
                <a:cs typeface="Calibri" panose="020F0502020204030204" pitchFamily="34" charset="0"/>
              </a:rPr>
              <a:t> </a:t>
            </a:r>
            <a:r>
              <a:rPr lang="sv-SE" b="1" dirty="0"/>
              <a:t>T80-T88 Komplikationer till kirurgiska åtgärder och medicinsk vård som ej klassificeras på annan plats</a:t>
            </a:r>
          </a:p>
          <a:p>
            <a:r>
              <a:rPr lang="sv-SE" sz="2000" dirty="0"/>
              <a:t>Det väsentliga vid dessa koderna är att dom anger att det föreligger en komplikation till behandling. Att det rör sig om komplikation bör vara dokumenterat av ansvarig behandlare.</a:t>
            </a:r>
          </a:p>
          <a:p>
            <a:r>
              <a:rPr lang="sv-SE" sz="2000" dirty="0"/>
              <a:t>Eftersom det rör sig om koder från skadekapitlet (Kapitel 19) krävs det att man även  lägger till en kod från Kapitel 20 (yttre orsaker).</a:t>
            </a:r>
          </a:p>
          <a:p>
            <a:r>
              <a:rPr lang="sv-SE" sz="2000" dirty="0"/>
              <a:t>Informationen i T80-T88 är ofta bristfällig, varför man ofta bör lägga till en förtydligande specifikation. </a:t>
            </a:r>
            <a:br>
              <a:rPr lang="sv-SE" sz="2000" dirty="0"/>
            </a:br>
            <a:r>
              <a:rPr lang="sv-SE" sz="2000" dirty="0"/>
              <a:t>Rent pedagogiskt kan man då tala om ett </a:t>
            </a:r>
            <a:r>
              <a:rPr lang="sv-SE" sz="2000" b="1" dirty="0"/>
              <a:t>”komplikationspaket”: </a:t>
            </a:r>
          </a:p>
          <a:p>
            <a:br>
              <a:rPr lang="sv-SE" sz="2000" dirty="0"/>
            </a:br>
            <a:endParaRPr lang="sv-SE" sz="2000" dirty="0"/>
          </a:p>
          <a:p>
            <a:r>
              <a:rPr lang="sv-SE" sz="2000" dirty="0"/>
              <a:t>Vilken följd koderna registreras i beror på funktionen i det lokala journalsystemet</a:t>
            </a:r>
          </a:p>
        </p:txBody>
      </p:sp>
      <p:sp>
        <p:nvSpPr>
          <p:cNvPr id="6" name="Rubrik 1">
            <a:extLst>
              <a:ext uri="{FF2B5EF4-FFF2-40B4-BE49-F238E27FC236}">
                <a16:creationId xmlns:a16="http://schemas.microsoft.com/office/drawing/2014/main" id="{BA217002-F1C5-4CF7-498D-A4DA57428E02}"/>
              </a:ext>
            </a:extLst>
          </p:cNvPr>
          <p:cNvSpPr>
            <a:spLocks noGrp="1"/>
          </p:cNvSpPr>
          <p:nvPr>
            <p:ph type="title"/>
          </p:nvPr>
        </p:nvSpPr>
        <p:spPr>
          <a:xfrm>
            <a:off x="636042" y="99763"/>
            <a:ext cx="9720000" cy="1080000"/>
          </a:xfrm>
        </p:spPr>
        <p:txBody>
          <a:bodyPr/>
          <a:lstStyle/>
          <a:p>
            <a:r>
              <a:rPr lang="sv-SE" sz="3200" dirty="0"/>
              <a:t>Om klassifikation av komplikationer</a:t>
            </a:r>
            <a:br>
              <a:rPr lang="sv-SE" sz="3200" dirty="0"/>
            </a:br>
            <a:r>
              <a:rPr lang="sv-SE" sz="2200" dirty="0">
                <a:solidFill>
                  <a:srgbClr val="0070C0"/>
                </a:solidFill>
              </a:rPr>
              <a:t>B: Kapitel 19 kategorier T80-T88 är ”komplikationer” </a:t>
            </a:r>
          </a:p>
        </p:txBody>
      </p:sp>
      <p:sp>
        <p:nvSpPr>
          <p:cNvPr id="7" name="textruta 6">
            <a:extLst>
              <a:ext uri="{FF2B5EF4-FFF2-40B4-BE49-F238E27FC236}">
                <a16:creationId xmlns:a16="http://schemas.microsoft.com/office/drawing/2014/main" id="{AA05413C-AC66-C05A-07CB-9C6B2F5623FD}"/>
              </a:ext>
            </a:extLst>
          </p:cNvPr>
          <p:cNvSpPr txBox="1"/>
          <p:nvPr/>
        </p:nvSpPr>
        <p:spPr>
          <a:xfrm>
            <a:off x="1605372" y="5338767"/>
            <a:ext cx="7980070" cy="923330"/>
          </a:xfrm>
          <a:prstGeom prst="rect">
            <a:avLst/>
          </a:prstGeom>
          <a:noFill/>
          <a:ln w="28575">
            <a:solidFill>
              <a:srgbClr val="0070C0"/>
            </a:solidFill>
          </a:ln>
        </p:spPr>
        <p:txBody>
          <a:bodyPr wrap="none" rtlCol="0">
            <a:spAutoFit/>
          </a:bodyPr>
          <a:lstStyle/>
          <a:p>
            <a:pPr marL="342900" indent="-342900">
              <a:buAutoNum type="arabicPeriod"/>
            </a:pPr>
            <a:r>
              <a:rPr lang="sv-SE" dirty="0">
                <a:solidFill>
                  <a:srgbClr val="0070C0"/>
                </a:solidFill>
              </a:rPr>
              <a:t>En kod som anger att det rör sig om komplikation till behandling</a:t>
            </a:r>
          </a:p>
          <a:p>
            <a:pPr marL="342900" indent="-342900">
              <a:buAutoNum type="arabicPeriod"/>
            </a:pPr>
            <a:r>
              <a:rPr lang="sv-SE" dirty="0">
                <a:solidFill>
                  <a:srgbClr val="0070C0"/>
                </a:solidFill>
              </a:rPr>
              <a:t>Vid behov en eller flera koder som specificerar komplikationen</a:t>
            </a:r>
          </a:p>
          <a:p>
            <a:pPr marL="342900" indent="-342900">
              <a:buAutoNum type="arabicPeriod"/>
            </a:pPr>
            <a:r>
              <a:rPr lang="sv-SE" dirty="0">
                <a:solidFill>
                  <a:srgbClr val="0070C0"/>
                </a:solidFill>
              </a:rPr>
              <a:t>En kod som beskriver omständigheter som ledde till komplikationen </a:t>
            </a:r>
          </a:p>
        </p:txBody>
      </p:sp>
      <p:sp>
        <p:nvSpPr>
          <p:cNvPr id="2" name="Ellips 1">
            <a:extLst>
              <a:ext uri="{FF2B5EF4-FFF2-40B4-BE49-F238E27FC236}">
                <a16:creationId xmlns:a16="http://schemas.microsoft.com/office/drawing/2014/main" id="{DC9FBA95-7ED5-487E-8D4E-021D1C9BC46D}"/>
              </a:ext>
            </a:extLst>
          </p:cNvPr>
          <p:cNvSpPr/>
          <p:nvPr/>
        </p:nvSpPr>
        <p:spPr>
          <a:xfrm>
            <a:off x="413468" y="560978"/>
            <a:ext cx="580445" cy="529462"/>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416074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C5E511-BAB3-42CE-EB98-B10DBD056FD4}"/>
            </a:ext>
          </a:extLst>
        </p:cNvPr>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3F16475-B5F6-BEBF-C028-FE1CC7691D44}"/>
              </a:ext>
            </a:extLst>
          </p:cNvPr>
          <p:cNvSpPr>
            <a:spLocks noGrp="1"/>
          </p:cNvSpPr>
          <p:nvPr>
            <p:ph type="body" sz="quarter" idx="13"/>
          </p:nvPr>
        </p:nvSpPr>
        <p:spPr>
          <a:xfrm>
            <a:off x="572431" y="1057568"/>
            <a:ext cx="9719999" cy="5263719"/>
          </a:xfrm>
          <a:solidFill>
            <a:schemeClr val="bg1"/>
          </a:solidFill>
        </p:spPr>
        <p:txBody>
          <a:bodyPr/>
          <a:lstStyle/>
          <a:p>
            <a:r>
              <a:rPr lang="sv-SE" b="1" dirty="0"/>
              <a:t>T81 Komplikationer till kirurgiska och medicinska ingrepp som ej klassificeras på annan plats</a:t>
            </a:r>
          </a:p>
          <a:p>
            <a:r>
              <a:rPr lang="sv-SE" i="1" dirty="0"/>
              <a:t>Exempel: </a:t>
            </a:r>
          </a:p>
          <a:p>
            <a:br>
              <a:rPr lang="sv-SE" sz="2000" dirty="0"/>
            </a:br>
            <a:endParaRPr lang="sv-SE" sz="2000" dirty="0"/>
          </a:p>
          <a:p>
            <a:endParaRPr lang="sv-SE" sz="2000" dirty="0"/>
          </a:p>
          <a:p>
            <a:endParaRPr lang="sv-SE" sz="2000" dirty="0"/>
          </a:p>
          <a:p>
            <a:r>
              <a:rPr lang="sv-SE" sz="2000" dirty="0"/>
              <a:t>Vissa journalsystem kräver att kapitel 20 koden ska registreras omedelbart efter kapitel 19 kod.  Men den logiska ordningen är att specifikationerna registreras i anslutning till koden som anger ”komplikation”.</a:t>
            </a:r>
          </a:p>
        </p:txBody>
      </p:sp>
      <p:sp>
        <p:nvSpPr>
          <p:cNvPr id="6" name="Rubrik 1">
            <a:extLst>
              <a:ext uri="{FF2B5EF4-FFF2-40B4-BE49-F238E27FC236}">
                <a16:creationId xmlns:a16="http://schemas.microsoft.com/office/drawing/2014/main" id="{DBD025B7-E0E5-2D61-8C13-3839317B7CE4}"/>
              </a:ext>
            </a:extLst>
          </p:cNvPr>
          <p:cNvSpPr>
            <a:spLocks noGrp="1"/>
          </p:cNvSpPr>
          <p:nvPr>
            <p:ph type="title"/>
          </p:nvPr>
        </p:nvSpPr>
        <p:spPr>
          <a:xfrm>
            <a:off x="636042" y="99763"/>
            <a:ext cx="9720000" cy="1080000"/>
          </a:xfrm>
        </p:spPr>
        <p:txBody>
          <a:bodyPr/>
          <a:lstStyle/>
          <a:p>
            <a:r>
              <a:rPr lang="sv-SE" sz="3200" dirty="0"/>
              <a:t>Om klassifikation av komplikationer</a:t>
            </a:r>
            <a:br>
              <a:rPr lang="sv-SE" sz="3200" dirty="0"/>
            </a:br>
            <a:r>
              <a:rPr lang="sv-SE" sz="2200" dirty="0">
                <a:solidFill>
                  <a:srgbClr val="0070C0"/>
                </a:solidFill>
              </a:rPr>
              <a:t>B: Kapitel 19 kategorier T80-T88 är ”komplikationer” </a:t>
            </a:r>
          </a:p>
        </p:txBody>
      </p:sp>
      <p:sp>
        <p:nvSpPr>
          <p:cNvPr id="4" name="Text Box 4">
            <a:extLst>
              <a:ext uri="{FF2B5EF4-FFF2-40B4-BE49-F238E27FC236}">
                <a16:creationId xmlns:a16="http://schemas.microsoft.com/office/drawing/2014/main" id="{243198AF-17E5-718C-BECC-CC56D69C635C}"/>
              </a:ext>
            </a:extLst>
          </p:cNvPr>
          <p:cNvSpPr txBox="1">
            <a:spLocks noChangeArrowheads="1"/>
          </p:cNvSpPr>
          <p:nvPr/>
        </p:nvSpPr>
        <p:spPr bwMode="auto">
          <a:xfrm>
            <a:off x="2657139" y="1991732"/>
            <a:ext cx="6612516" cy="2431435"/>
          </a:xfrm>
          <a:prstGeom prst="rect">
            <a:avLst/>
          </a:prstGeom>
          <a:noFill/>
          <a:ln>
            <a:noFill/>
          </a:ln>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sv-SE" altLang="sv-SE" sz="2800" dirty="0">
                <a:latin typeface="Times New Roman" pitchFamily="18" charset="0"/>
              </a:rPr>
              <a:t>Postoperativ sårinfektion</a:t>
            </a:r>
          </a:p>
          <a:p>
            <a:pPr>
              <a:defRPr/>
            </a:pPr>
            <a:endParaRPr lang="sv-SE" altLang="sv-SE" sz="2800" b="1" dirty="0">
              <a:latin typeface="Times New Roman" pitchFamily="18" charset="0"/>
            </a:endParaRPr>
          </a:p>
          <a:p>
            <a:pPr>
              <a:defRPr/>
            </a:pPr>
            <a:r>
              <a:rPr lang="sv-SE" altLang="sv-SE" sz="2400" dirty="0">
                <a:latin typeface="Times New Roman" pitchFamily="18" charset="0"/>
              </a:rPr>
              <a:t>Postoperativ infektion </a:t>
            </a:r>
            <a:r>
              <a:rPr lang="sv-SE" altLang="sv-SE" sz="2400" dirty="0">
                <a:solidFill>
                  <a:schemeClr val="accent1">
                    <a:lumMod val="75000"/>
                  </a:schemeClr>
                </a:solidFill>
                <a:latin typeface="Times New Roman" pitchFamily="18" charset="0"/>
              </a:rPr>
              <a:t>T81.4</a:t>
            </a:r>
            <a:endParaRPr lang="sv-SE" altLang="sv-SE" sz="2400" dirty="0">
              <a:latin typeface="Times New Roman" pitchFamily="18" charset="0"/>
            </a:endParaRPr>
          </a:p>
          <a:p>
            <a:pPr>
              <a:defRPr/>
            </a:pPr>
            <a:r>
              <a:rPr lang="sv-SE" altLang="sv-SE" sz="2400" dirty="0">
                <a:latin typeface="Times New Roman" pitchFamily="18" charset="0"/>
              </a:rPr>
              <a:t>Subkutan sårinfektion på buken </a:t>
            </a:r>
            <a:r>
              <a:rPr lang="sv-SE" altLang="sv-SE" sz="2400" dirty="0">
                <a:solidFill>
                  <a:schemeClr val="accent1">
                    <a:lumMod val="75000"/>
                  </a:schemeClr>
                </a:solidFill>
                <a:latin typeface="Times New Roman" pitchFamily="18" charset="0"/>
              </a:rPr>
              <a:t>L02.2</a:t>
            </a:r>
          </a:p>
          <a:p>
            <a:pPr>
              <a:defRPr/>
            </a:pPr>
            <a:r>
              <a:rPr lang="sv-SE" altLang="sv-SE" sz="2400" dirty="0">
                <a:solidFill>
                  <a:schemeClr val="accent1">
                    <a:lumMod val="75000"/>
                  </a:schemeClr>
                </a:solidFill>
                <a:latin typeface="Times New Roman" pitchFamily="18" charset="0"/>
              </a:rPr>
              <a:t>Infektion med Staf </a:t>
            </a:r>
            <a:r>
              <a:rPr lang="sv-SE" altLang="sv-SE" sz="2400" dirty="0" err="1">
                <a:solidFill>
                  <a:schemeClr val="accent1">
                    <a:lumMod val="75000"/>
                  </a:schemeClr>
                </a:solidFill>
                <a:latin typeface="Times New Roman" pitchFamily="18" charset="0"/>
              </a:rPr>
              <a:t>aureus</a:t>
            </a:r>
            <a:r>
              <a:rPr lang="sv-SE" altLang="sv-SE" sz="2400" dirty="0">
                <a:solidFill>
                  <a:schemeClr val="accent1">
                    <a:lumMod val="75000"/>
                  </a:schemeClr>
                </a:solidFill>
                <a:latin typeface="Times New Roman" pitchFamily="18" charset="0"/>
              </a:rPr>
              <a:t> B95.6</a:t>
            </a:r>
            <a:endParaRPr lang="sv-SE" altLang="sv-SE" sz="2400" dirty="0">
              <a:latin typeface="Times New Roman" pitchFamily="18" charset="0"/>
            </a:endParaRPr>
          </a:p>
          <a:p>
            <a:pPr>
              <a:defRPr/>
            </a:pPr>
            <a:r>
              <a:rPr lang="sv-SE" altLang="sv-SE" sz="2400" dirty="0">
                <a:latin typeface="Times New Roman" pitchFamily="18" charset="0"/>
              </a:rPr>
              <a:t>Efter operation med anastomos utan missöde </a:t>
            </a:r>
            <a:r>
              <a:rPr lang="sv-SE" altLang="sv-SE" sz="2400" dirty="0">
                <a:solidFill>
                  <a:schemeClr val="accent1">
                    <a:lumMod val="75000"/>
                  </a:schemeClr>
                </a:solidFill>
                <a:latin typeface="Times New Roman" pitchFamily="18" charset="0"/>
              </a:rPr>
              <a:t>Y83.2 </a:t>
            </a:r>
            <a:endParaRPr lang="sv-SE" altLang="sv-SE" sz="2400" dirty="0">
              <a:latin typeface="Times New Roman" pitchFamily="18" charset="0"/>
            </a:endParaRPr>
          </a:p>
        </p:txBody>
      </p:sp>
      <p:sp>
        <p:nvSpPr>
          <p:cNvPr id="5" name="Text Box 7">
            <a:extLst>
              <a:ext uri="{FF2B5EF4-FFF2-40B4-BE49-F238E27FC236}">
                <a16:creationId xmlns:a16="http://schemas.microsoft.com/office/drawing/2014/main" id="{B73365A8-5585-6981-D92D-632650799751}"/>
              </a:ext>
            </a:extLst>
          </p:cNvPr>
          <p:cNvSpPr txBox="1">
            <a:spLocks noChangeArrowheads="1"/>
          </p:cNvSpPr>
          <p:nvPr/>
        </p:nvSpPr>
        <p:spPr bwMode="auto">
          <a:xfrm>
            <a:off x="935442" y="2828652"/>
            <a:ext cx="1601787" cy="406400"/>
          </a:xfrm>
          <a:prstGeom prst="rect">
            <a:avLst/>
          </a:prstGeom>
          <a:solidFill>
            <a:srgbClr val="FEE87A">
              <a:alpha val="50195"/>
            </a:srgbClr>
          </a:solidFill>
          <a:ln w="9525">
            <a:solidFill>
              <a:schemeClr val="tx1"/>
            </a:solidFill>
            <a:miter lim="800000"/>
            <a:headEnd/>
            <a:tailEnd/>
          </a:ln>
        </p:spPr>
        <p:txBody>
          <a:bodyPr wrap="none">
            <a:spAutoFit/>
          </a:bodyPr>
          <a:lstStyle/>
          <a:p>
            <a:r>
              <a:rPr lang="sv-SE" altLang="sv-SE" sz="2000" dirty="0">
                <a:latin typeface="Times New Roman" pitchFamily="18" charset="0"/>
              </a:rPr>
              <a:t>Komplikation</a:t>
            </a:r>
          </a:p>
        </p:txBody>
      </p:sp>
      <p:sp>
        <p:nvSpPr>
          <p:cNvPr id="8" name="Text Box 8">
            <a:extLst>
              <a:ext uri="{FF2B5EF4-FFF2-40B4-BE49-F238E27FC236}">
                <a16:creationId xmlns:a16="http://schemas.microsoft.com/office/drawing/2014/main" id="{47262F43-F90A-0B0A-1B18-D6CF12CD8F2D}"/>
              </a:ext>
            </a:extLst>
          </p:cNvPr>
          <p:cNvSpPr txBox="1">
            <a:spLocks noChangeArrowheads="1"/>
          </p:cNvSpPr>
          <p:nvPr/>
        </p:nvSpPr>
        <p:spPr bwMode="auto">
          <a:xfrm>
            <a:off x="992591" y="3225800"/>
            <a:ext cx="1544638" cy="406400"/>
          </a:xfrm>
          <a:prstGeom prst="rect">
            <a:avLst/>
          </a:prstGeom>
          <a:solidFill>
            <a:srgbClr val="FEE87A">
              <a:alpha val="50195"/>
            </a:srgbClr>
          </a:solidFill>
          <a:ln w="9525">
            <a:solidFill>
              <a:schemeClr val="tx1"/>
            </a:solidFill>
            <a:miter lim="800000"/>
            <a:headEnd/>
            <a:tailEnd/>
          </a:ln>
        </p:spPr>
        <p:txBody>
          <a:bodyPr wrap="none">
            <a:spAutoFit/>
          </a:bodyPr>
          <a:lstStyle/>
          <a:p>
            <a:r>
              <a:rPr lang="sv-SE" altLang="sv-SE" sz="2000" dirty="0">
                <a:latin typeface="Times New Roman" pitchFamily="18" charset="0"/>
              </a:rPr>
              <a:t>Specifikation</a:t>
            </a:r>
          </a:p>
        </p:txBody>
      </p:sp>
      <p:sp>
        <p:nvSpPr>
          <p:cNvPr id="9" name="Text Box 9">
            <a:extLst>
              <a:ext uri="{FF2B5EF4-FFF2-40B4-BE49-F238E27FC236}">
                <a16:creationId xmlns:a16="http://schemas.microsoft.com/office/drawing/2014/main" id="{A73E6EAE-70D9-21A8-D24E-26ED7C5E69C7}"/>
              </a:ext>
            </a:extLst>
          </p:cNvPr>
          <p:cNvSpPr txBox="1">
            <a:spLocks noChangeArrowheads="1"/>
          </p:cNvSpPr>
          <p:nvPr/>
        </p:nvSpPr>
        <p:spPr bwMode="auto">
          <a:xfrm>
            <a:off x="1169652" y="4016767"/>
            <a:ext cx="1343025" cy="406400"/>
          </a:xfrm>
          <a:prstGeom prst="rect">
            <a:avLst/>
          </a:prstGeom>
          <a:solidFill>
            <a:srgbClr val="FEE87A">
              <a:alpha val="50195"/>
            </a:srgbClr>
          </a:solidFill>
          <a:ln w="9525">
            <a:solidFill>
              <a:schemeClr val="tx1"/>
            </a:solidFill>
            <a:miter lim="800000"/>
            <a:headEnd/>
            <a:tailEnd/>
          </a:ln>
        </p:spPr>
        <p:txBody>
          <a:bodyPr wrap="none">
            <a:spAutoFit/>
          </a:bodyPr>
          <a:lstStyle/>
          <a:p>
            <a:r>
              <a:rPr lang="sv-SE" altLang="sv-SE" sz="2000" dirty="0">
                <a:latin typeface="Times New Roman" pitchFamily="18" charset="0"/>
              </a:rPr>
              <a:t>Orsakad av</a:t>
            </a:r>
          </a:p>
        </p:txBody>
      </p:sp>
      <p:sp>
        <p:nvSpPr>
          <p:cNvPr id="7" name="Ellips 6">
            <a:extLst>
              <a:ext uri="{FF2B5EF4-FFF2-40B4-BE49-F238E27FC236}">
                <a16:creationId xmlns:a16="http://schemas.microsoft.com/office/drawing/2014/main" id="{25DB9D74-F133-DAB5-0791-B97C6AB24DDC}"/>
              </a:ext>
            </a:extLst>
          </p:cNvPr>
          <p:cNvSpPr/>
          <p:nvPr/>
        </p:nvSpPr>
        <p:spPr>
          <a:xfrm>
            <a:off x="413468" y="560978"/>
            <a:ext cx="580445" cy="529462"/>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Text Box 8">
            <a:extLst>
              <a:ext uri="{FF2B5EF4-FFF2-40B4-BE49-F238E27FC236}">
                <a16:creationId xmlns:a16="http://schemas.microsoft.com/office/drawing/2014/main" id="{566B4E36-4E02-BEE9-1C2D-D1888EFADABE}"/>
              </a:ext>
            </a:extLst>
          </p:cNvPr>
          <p:cNvSpPr txBox="1">
            <a:spLocks noChangeArrowheads="1"/>
          </p:cNvSpPr>
          <p:nvPr/>
        </p:nvSpPr>
        <p:spPr bwMode="auto">
          <a:xfrm>
            <a:off x="992591" y="3627114"/>
            <a:ext cx="1544638" cy="406400"/>
          </a:xfrm>
          <a:prstGeom prst="rect">
            <a:avLst/>
          </a:prstGeom>
          <a:solidFill>
            <a:srgbClr val="FEE87A">
              <a:alpha val="50195"/>
            </a:srgbClr>
          </a:solidFill>
          <a:ln w="9525">
            <a:solidFill>
              <a:schemeClr val="tx1"/>
            </a:solidFill>
            <a:miter lim="800000"/>
            <a:headEnd/>
            <a:tailEnd/>
          </a:ln>
        </p:spPr>
        <p:txBody>
          <a:bodyPr wrap="none">
            <a:spAutoFit/>
          </a:bodyPr>
          <a:lstStyle/>
          <a:p>
            <a:r>
              <a:rPr lang="sv-SE" altLang="sv-SE" sz="2000" dirty="0">
                <a:latin typeface="Times New Roman" pitchFamily="18" charset="0"/>
              </a:rPr>
              <a:t>Specifikation</a:t>
            </a:r>
          </a:p>
        </p:txBody>
      </p:sp>
    </p:spTree>
    <p:extLst>
      <p:ext uri="{BB962C8B-B14F-4D97-AF65-F5344CB8AC3E}">
        <p14:creationId xmlns:p14="http://schemas.microsoft.com/office/powerpoint/2010/main" val="11966807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a:extLst>
              <a:ext uri="{FF2B5EF4-FFF2-40B4-BE49-F238E27FC236}">
                <a16:creationId xmlns:a16="http://schemas.microsoft.com/office/drawing/2014/main" id="{24D07E41-0207-4195-8855-EF0C3C60C327}"/>
              </a:ext>
            </a:extLst>
          </p:cNvPr>
          <p:cNvSpPr>
            <a:spLocks noGrp="1"/>
          </p:cNvSpPr>
          <p:nvPr>
            <p:ph type="subTitle" idx="1"/>
          </p:nvPr>
        </p:nvSpPr>
        <p:spPr/>
        <p:txBody>
          <a:bodyPr/>
          <a:lstStyle/>
          <a:p>
            <a:endParaRPr lang="sv-SE" dirty="0"/>
          </a:p>
        </p:txBody>
      </p:sp>
      <p:pic>
        <p:nvPicPr>
          <p:cNvPr id="3" name="Bild 5" descr="Socialstyrelsen logotyp">
            <a:extLst>
              <a:ext uri="{FF2B5EF4-FFF2-40B4-BE49-F238E27FC236}">
                <a16:creationId xmlns:a16="http://schemas.microsoft.com/office/drawing/2014/main" id="{257439E3-B720-BDFE-0B99-2891F88CB5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40431" y="2678227"/>
            <a:ext cx="4911139" cy="1055530"/>
          </a:xfrm>
          <a:prstGeom prst="rect">
            <a:avLst/>
          </a:prstGeom>
        </p:spPr>
      </p:pic>
    </p:spTree>
    <p:extLst>
      <p:ext uri="{BB962C8B-B14F-4D97-AF65-F5344CB8AC3E}">
        <p14:creationId xmlns:p14="http://schemas.microsoft.com/office/powerpoint/2010/main" val="3946568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52716-5078-43A2-AFEF-BD2B26974E30}"/>
              </a:ext>
            </a:extLst>
          </p:cNvPr>
          <p:cNvSpPr>
            <a:spLocks noGrp="1"/>
          </p:cNvSpPr>
          <p:nvPr>
            <p:ph type="title"/>
          </p:nvPr>
        </p:nvSpPr>
        <p:spPr/>
        <p:txBody>
          <a:bodyPr/>
          <a:lstStyle/>
          <a:p>
            <a:r>
              <a:rPr lang="sv-SE" dirty="0"/>
              <a:t>Fråga 4 </a:t>
            </a:r>
          </a:p>
        </p:txBody>
      </p:sp>
      <p:sp>
        <p:nvSpPr>
          <p:cNvPr id="3" name="Platshållare för text 2">
            <a:extLst>
              <a:ext uri="{FF2B5EF4-FFF2-40B4-BE49-F238E27FC236}">
                <a16:creationId xmlns:a16="http://schemas.microsoft.com/office/drawing/2014/main" id="{744FAA26-418A-440E-AA6A-24BF548A0621}"/>
              </a:ext>
            </a:extLst>
          </p:cNvPr>
          <p:cNvSpPr>
            <a:spLocks noGrp="1"/>
          </p:cNvSpPr>
          <p:nvPr>
            <p:ph type="body" sz="quarter" idx="13"/>
          </p:nvPr>
        </p:nvSpPr>
        <p:spPr>
          <a:xfrm>
            <a:off x="636043" y="1423358"/>
            <a:ext cx="9719999" cy="4794879"/>
          </a:xfrm>
        </p:spPr>
        <p:txBody>
          <a:bodyPr/>
          <a:lstStyle/>
          <a:p>
            <a:r>
              <a:rPr lang="sv-SE" sz="2000" dirty="0">
                <a:solidFill>
                  <a:srgbClr val="000000"/>
                </a:solidFill>
                <a:ea typeface="Calibri" panose="020F0502020204030204" pitchFamily="34" charset="0"/>
              </a:rPr>
              <a:t>Stämmer det att det numera INTE finns några diagnoser som ALLTID måste vara med i en epikris som bidiagnos? (Exempelvis diabetes, gammal hjärtinfarkt, bipolär sjukdom osv., där en patient med kroniska sjukdomar varit inlagd för en operation.) Vad avgör i så fall om en diagnos ska vara med eller inte? (Ifall t.ex. hjärtsvikt påverkat narkosbedömningen, men detta inte nämns av läkare eller är alldeles uppenbart?) Förtydliga gärna detta</a:t>
            </a:r>
          </a:p>
          <a:p>
            <a:pPr>
              <a:spcBef>
                <a:spcPts val="600"/>
              </a:spcBef>
            </a:pPr>
            <a:r>
              <a:rPr lang="sv-SE" sz="2000" dirty="0">
                <a:solidFill>
                  <a:srgbClr val="FF0000"/>
                </a:solidFill>
              </a:rPr>
              <a:t>Svar: Ja, det stämmer. Det som ska kodas är det som har haft  betydning  vid vårdkontakten. Och betydelsen ska på något sätt dokumenteras/framgå av journaldokumentationen.</a:t>
            </a:r>
          </a:p>
          <a:p>
            <a:pPr>
              <a:spcBef>
                <a:spcPts val="600"/>
              </a:spcBef>
            </a:pPr>
            <a:r>
              <a:rPr lang="sv-SE" sz="2000" dirty="0">
                <a:solidFill>
                  <a:srgbClr val="FF0000"/>
                </a:solidFill>
              </a:rPr>
              <a:t>Hos en diabetiker med en fotledsdistortion som bandageras, är knappast diabetes relevant som bidiagnos. Om anestesiologen anser att hjärtsvikt eller diabetes har betydelse, måste det dokumenteras. Journalen, diagnoslistan och koderna ska kunna förstås och utvärderas även av personer utan medicinsk specialkunskap.</a:t>
            </a:r>
          </a:p>
          <a:p>
            <a:endParaRPr lang="sv-SE" sz="2400" dirty="0">
              <a:solidFill>
                <a:srgbClr val="000000"/>
              </a:solidFill>
              <a:latin typeface="Calibri" panose="020F0502020204030204" pitchFamily="34" charset="0"/>
            </a:endParaRPr>
          </a:p>
          <a:p>
            <a:endParaRPr lang="sv-SE" sz="2400" dirty="0"/>
          </a:p>
          <a:p>
            <a:endParaRPr lang="sv-SE" dirty="0"/>
          </a:p>
        </p:txBody>
      </p:sp>
    </p:spTree>
    <p:extLst>
      <p:ext uri="{BB962C8B-B14F-4D97-AF65-F5344CB8AC3E}">
        <p14:creationId xmlns:p14="http://schemas.microsoft.com/office/powerpoint/2010/main" val="124141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3A7539-EC78-431F-9BF5-E2E16B317721}"/>
              </a:ext>
            </a:extLst>
          </p:cNvPr>
          <p:cNvSpPr>
            <a:spLocks noGrp="1"/>
          </p:cNvSpPr>
          <p:nvPr>
            <p:ph type="title"/>
          </p:nvPr>
        </p:nvSpPr>
        <p:spPr/>
        <p:txBody>
          <a:bodyPr/>
          <a:lstStyle/>
          <a:p>
            <a:r>
              <a:rPr lang="sv-SE" dirty="0"/>
              <a:t>Fråga 5 </a:t>
            </a:r>
          </a:p>
        </p:txBody>
      </p:sp>
      <p:sp>
        <p:nvSpPr>
          <p:cNvPr id="3" name="Platshållare för text 2">
            <a:extLst>
              <a:ext uri="{FF2B5EF4-FFF2-40B4-BE49-F238E27FC236}">
                <a16:creationId xmlns:a16="http://schemas.microsoft.com/office/drawing/2014/main" id="{39CBB2D8-6006-4155-9533-C87D3145369D}"/>
              </a:ext>
            </a:extLst>
          </p:cNvPr>
          <p:cNvSpPr>
            <a:spLocks noGrp="1"/>
          </p:cNvSpPr>
          <p:nvPr>
            <p:ph type="body" sz="quarter" idx="13"/>
          </p:nvPr>
        </p:nvSpPr>
        <p:spPr>
          <a:xfrm>
            <a:off x="636043" y="1224951"/>
            <a:ext cx="9719999" cy="4993286"/>
          </a:xfrm>
        </p:spPr>
        <p:txBody>
          <a:bodyPr/>
          <a:lstStyle/>
          <a:p>
            <a:pPr lvl="0">
              <a:lnSpc>
                <a:spcPct val="107000"/>
              </a:lnSpc>
              <a:spcBef>
                <a:spcPts val="600"/>
              </a:spcBef>
            </a:pPr>
            <a:r>
              <a:rPr lang="sv-SE" sz="2000" dirty="0">
                <a:solidFill>
                  <a:srgbClr val="000000"/>
                </a:solidFill>
                <a:latin typeface="+mj-lt"/>
                <a:ea typeface="Calibri" panose="020F0502020204030204" pitchFamily="34" charset="0"/>
                <a:cs typeface="Calibri" panose="020F0502020204030204" pitchFamily="34" charset="0"/>
              </a:rPr>
              <a:t>Hos oss dubbelregistreras cytostatikabehandling (Z51.1). Vi registrerar detta vid läkarbesök där man kollar om patienten är i skick för att få tänkt behandling. Därefter ges själva behandlingen vid ett separat sköterskebesök och vi kodar då åter med Z51.1. </a:t>
            </a:r>
            <a:endParaRPr lang="sv-SE" sz="2000" dirty="0">
              <a:latin typeface="+mj-lt"/>
              <a:ea typeface="Calibri" panose="020F0502020204030204" pitchFamily="34" charset="0"/>
              <a:cs typeface="Times New Roman" panose="02020603050405020304" pitchFamily="18" charset="0"/>
            </a:endParaRPr>
          </a:p>
          <a:p>
            <a:pPr marL="457200">
              <a:lnSpc>
                <a:spcPct val="107000"/>
              </a:lnSpc>
              <a:spcBef>
                <a:spcPts val="600"/>
              </a:spcBef>
              <a:spcAft>
                <a:spcPts val="800"/>
              </a:spcAft>
            </a:pPr>
            <a:r>
              <a:rPr lang="sv-SE" sz="2000" dirty="0">
                <a:solidFill>
                  <a:srgbClr val="000000"/>
                </a:solidFill>
                <a:latin typeface="+mj-lt"/>
                <a:ea typeface="Calibri" panose="020F0502020204030204" pitchFamily="34" charset="0"/>
                <a:cs typeface="Calibri" panose="020F0502020204030204" pitchFamily="34" charset="0"/>
              </a:rPr>
              <a:t> Fråga: Bör det inte vara mer rimligt att koda läkarbesöket med aktuell cancerdiagnos i stället? Eller har detta något syfte av statistiska skäl att man bör koda även läkarbesöket med cytostatikabehandlingen (Z51.1) trots att den inte ges under detta besök?</a:t>
            </a:r>
            <a:endParaRPr lang="sv-SE" sz="2000" dirty="0">
              <a:latin typeface="+mj-lt"/>
              <a:ea typeface="Calibri" panose="020F0502020204030204" pitchFamily="34" charset="0"/>
              <a:cs typeface="Times New Roman" panose="02020603050405020304" pitchFamily="18" charset="0"/>
            </a:endParaRPr>
          </a:p>
          <a:p>
            <a:pPr>
              <a:spcBef>
                <a:spcPts val="600"/>
              </a:spcBef>
            </a:pPr>
            <a:r>
              <a:rPr lang="sv-SE" sz="2000" dirty="0">
                <a:solidFill>
                  <a:srgbClr val="FF0000"/>
                </a:solidFill>
                <a:latin typeface="+mj-lt"/>
              </a:rPr>
              <a:t>Svar:  Kontakten hos läkaren som bedömer patientens sjukdom, kodas på sjukdomen. </a:t>
            </a:r>
          </a:p>
          <a:p>
            <a:pPr>
              <a:spcBef>
                <a:spcPts val="600"/>
              </a:spcBef>
            </a:pPr>
            <a:r>
              <a:rPr lang="sv-SE" sz="2000" dirty="0">
                <a:solidFill>
                  <a:srgbClr val="FF0000"/>
                </a:solidFill>
                <a:latin typeface="+mj-lt"/>
              </a:rPr>
              <a:t>Z51.1 Kemoterapi mot tumör, används i de fall där pat enkom </a:t>
            </a:r>
            <a:r>
              <a:rPr lang="sv-SE" sz="2000" dirty="0">
                <a:solidFill>
                  <a:srgbClr val="FF0000"/>
                </a:solidFill>
              </a:rPr>
              <a:t>kommer </a:t>
            </a:r>
            <a:r>
              <a:rPr lang="sv-SE" sz="2000" dirty="0">
                <a:solidFill>
                  <a:srgbClr val="FF0000"/>
                </a:solidFill>
                <a:latin typeface="+mj-lt"/>
              </a:rPr>
              <a:t>för att bli behandlad med cytostatika, vilken patienten inte kan administrera själv i hemmet. Utredning och bedömning ligger utanför Z51.1</a:t>
            </a:r>
          </a:p>
          <a:p>
            <a:endParaRPr lang="sv-SE" dirty="0"/>
          </a:p>
        </p:txBody>
      </p:sp>
    </p:spTree>
    <p:extLst>
      <p:ext uri="{BB962C8B-B14F-4D97-AF65-F5344CB8AC3E}">
        <p14:creationId xmlns:p14="http://schemas.microsoft.com/office/powerpoint/2010/main" val="128948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oS-tema">
  <a:themeElements>
    <a:clrScheme name="SoS">
      <a:dk1>
        <a:srgbClr val="000000"/>
      </a:dk1>
      <a:lt1>
        <a:srgbClr val="FFFFFF"/>
      </a:lt1>
      <a:dk2>
        <a:srgbClr val="F8F2E8"/>
      </a:dk2>
      <a:lt2>
        <a:srgbClr val="FCFAF7"/>
      </a:lt2>
      <a:accent1>
        <a:srgbClr val="002B45"/>
      </a:accent1>
      <a:accent2>
        <a:srgbClr val="00385C"/>
      </a:accent2>
      <a:accent3>
        <a:srgbClr val="005892"/>
      </a:accent3>
      <a:accent4>
        <a:srgbClr val="017CC1"/>
      </a:accent4>
      <a:accent5>
        <a:srgbClr val="DBF0F6"/>
      </a:accent5>
      <a:accent6>
        <a:srgbClr val="EBFAFC"/>
      </a:accent6>
      <a:hlink>
        <a:srgbClr val="0563C1"/>
      </a:hlink>
      <a:folHlink>
        <a:srgbClr val="954F72"/>
      </a:folHlink>
    </a:clrScheme>
    <a:fontScheme name="PPT SoS">
      <a:majorFont>
        <a:latin typeface="Noto Sans"/>
        <a:ea typeface=""/>
        <a:cs typeface=""/>
      </a:majorFont>
      <a:minorFont>
        <a:latin typeface="No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oS Mörkblå 1">
      <a:srgbClr val="112B43"/>
    </a:custClr>
    <a:custClr name="SoS Mörkblå 2">
      <a:srgbClr val="11385A"/>
    </a:custClr>
    <a:custClr name="SoS Blå 1">
      <a:srgbClr val="005892"/>
    </a:custClr>
    <a:custClr name="SoS Blå 2">
      <a:srgbClr val="017CC0"/>
    </a:custClr>
    <a:custClr name="SoS Ljusblå 1">
      <a:srgbClr val="DBEEF5"/>
    </a:custClr>
    <a:custClr name="SoS Ljusblå 2">
      <a:srgbClr val="EBF6F9"/>
    </a:custClr>
    <a:custClr name="Vit">
      <a:srgbClr val="FFFFFF"/>
    </a:custClr>
    <a:custClr name="Vit">
      <a:srgbClr val="FFFFFF"/>
    </a:custClr>
    <a:custClr name="SoS Beige 1">
      <a:srgbClr val="F7F1E7"/>
    </a:custClr>
    <a:custClr name="Sos Beige 2">
      <a:srgbClr val="FCFAF5"/>
    </a:custClr>
    <a:custClr name="SoS Gul 1">
      <a:srgbClr val="B27B2A"/>
    </a:custClr>
    <a:custClr name="SoS Gul 2">
      <a:srgbClr val="ECB94F"/>
    </a:custClr>
    <a:custClr name="SoS Gul 3">
      <a:srgbClr val="F9E0A7"/>
    </a:custClr>
    <a:custClr name="SoS Lila 1">
      <a:srgbClr val="9A4392"/>
    </a:custClr>
    <a:custClr name="SoS Lila 2">
      <a:srgbClr val="BE67C0"/>
    </a:custClr>
    <a:custClr name="SoS Lila 3">
      <a:srgbClr val="ECCFE9"/>
    </a:custClr>
    <a:custClr name="Vit">
      <a:srgbClr val="FFFFFF"/>
    </a:custClr>
    <a:custClr name="Vit">
      <a:srgbClr val="FFFFFF"/>
    </a:custClr>
    <a:custClr name="Vit">
      <a:srgbClr val="FFFFFF"/>
    </a:custClr>
    <a:custClr name="Vit">
      <a:srgbClr val="FFFFFF"/>
    </a:custClr>
    <a:custClr name="SoS Grön 1">
      <a:srgbClr val="008276"/>
    </a:custClr>
    <a:custClr name="SoS Grön 2">
      <a:srgbClr val="00A380"/>
    </a:custClr>
    <a:custClr name="SoS Grön 3">
      <a:srgbClr val="79D3C5"/>
    </a:custClr>
    <a:custClr name="SoS Orange 1">
      <a:srgbClr val="C85135"/>
    </a:custClr>
    <a:custClr name="SoS Orange 2">
      <a:srgbClr val="EB805F"/>
    </a:custClr>
    <a:custClr name="SoS Orange 3">
      <a:srgbClr val="F7CAAC"/>
    </a:custClr>
  </a:custClrLst>
  <a:extLst>
    <a:ext uri="{05A4C25C-085E-4340-85A3-A5531E510DB2}">
      <thm15:themeFamily xmlns:thm15="http://schemas.microsoft.com/office/thememl/2012/main" name="SoS ny 231116_SL.potx" id="{7C4AB029-6068-4E10-B1C6-449849E81B91}" vid="{123DBE21-5145-46A2-A636-D0509A6B71A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Standardmall</Template>
  <TotalTime>21007</TotalTime>
  <Words>6873</Words>
  <Application>Microsoft Office PowerPoint</Application>
  <PresentationFormat>Bredbild</PresentationFormat>
  <Paragraphs>467</Paragraphs>
  <Slides>78</Slides>
  <Notes>8</Notes>
  <HiddenSlides>2</HiddenSlides>
  <MMClips>0</MMClips>
  <ScaleCrop>false</ScaleCrop>
  <HeadingPairs>
    <vt:vector size="8" baseType="variant">
      <vt:variant>
        <vt:lpstr>Använt teckensnitt</vt:lpstr>
      </vt:variant>
      <vt:variant>
        <vt:i4>4</vt:i4>
      </vt:variant>
      <vt:variant>
        <vt:lpstr>Tema</vt:lpstr>
      </vt:variant>
      <vt:variant>
        <vt:i4>1</vt:i4>
      </vt:variant>
      <vt:variant>
        <vt:lpstr>Serverprogram för OLE-inbäddning</vt:lpstr>
      </vt:variant>
      <vt:variant>
        <vt:i4>1</vt:i4>
      </vt:variant>
      <vt:variant>
        <vt:lpstr>Bildrubriker</vt:lpstr>
      </vt:variant>
      <vt:variant>
        <vt:i4>78</vt:i4>
      </vt:variant>
    </vt:vector>
  </HeadingPairs>
  <TitlesOfParts>
    <vt:vector size="84" baseType="lpstr">
      <vt:lpstr>Arial</vt:lpstr>
      <vt:lpstr>Calibri</vt:lpstr>
      <vt:lpstr>Noto Sans</vt:lpstr>
      <vt:lpstr>Times New Roman</vt:lpstr>
      <vt:lpstr>SoS-tema</vt:lpstr>
      <vt:lpstr>Diagram</vt:lpstr>
      <vt:lpstr>Klassifikationsfrågor </vt:lpstr>
      <vt:lpstr> </vt:lpstr>
      <vt:lpstr>Förutsättningar</vt:lpstr>
      <vt:lpstr>Förutsättningar</vt:lpstr>
      <vt:lpstr>Fråga 1</vt:lpstr>
      <vt:lpstr>Fråga 2 </vt:lpstr>
      <vt:lpstr>Fråga 3 </vt:lpstr>
      <vt:lpstr>Fråga 4 </vt:lpstr>
      <vt:lpstr>Fråga 5 </vt:lpstr>
      <vt:lpstr>Fråga 5 forts  DRG 82 Tumör i andningsorgan</vt:lpstr>
      <vt:lpstr>Fråga 5 forts  DRG 82 Tumör i andningsorgan</vt:lpstr>
      <vt:lpstr>Fråga 6 </vt:lpstr>
      <vt:lpstr>Fråga 6 forts </vt:lpstr>
      <vt:lpstr>Fråga 7 </vt:lpstr>
      <vt:lpstr>Fråga 8 </vt:lpstr>
      <vt:lpstr>Fråga 9 </vt:lpstr>
      <vt:lpstr>Fråga 10 </vt:lpstr>
      <vt:lpstr>Fråga 10 forts  </vt:lpstr>
      <vt:lpstr>Fråga 11 </vt:lpstr>
      <vt:lpstr>Fråga 12 </vt:lpstr>
      <vt:lpstr>Fråga 13 </vt:lpstr>
      <vt:lpstr>Fråga 14 </vt:lpstr>
      <vt:lpstr>Fråga 15 </vt:lpstr>
      <vt:lpstr>Fråga 16 </vt:lpstr>
      <vt:lpstr>Fråga 17 </vt:lpstr>
      <vt:lpstr>Fråga 18 </vt:lpstr>
      <vt:lpstr>Fråga 19 </vt:lpstr>
      <vt:lpstr>Fråga 20</vt:lpstr>
      <vt:lpstr>Fråga 21</vt:lpstr>
      <vt:lpstr>Fråga 22 </vt:lpstr>
      <vt:lpstr>Fråga 23 </vt:lpstr>
      <vt:lpstr>Fråga 24 </vt:lpstr>
      <vt:lpstr>Fråga 25</vt:lpstr>
      <vt:lpstr>Fråga 26</vt:lpstr>
      <vt:lpstr>Fråga 27</vt:lpstr>
      <vt:lpstr>Fråga 28</vt:lpstr>
      <vt:lpstr>Fråga 29</vt:lpstr>
      <vt:lpstr>Fråga 30 </vt:lpstr>
      <vt:lpstr>Fråga 31</vt:lpstr>
      <vt:lpstr>Fråga 32</vt:lpstr>
      <vt:lpstr>Fråga 33 </vt:lpstr>
      <vt:lpstr>Fråga 34 </vt:lpstr>
      <vt:lpstr>Fråga 35</vt:lpstr>
      <vt:lpstr>Fråga 36</vt:lpstr>
      <vt:lpstr>Fråga 37</vt:lpstr>
      <vt:lpstr>Fråga 38 </vt:lpstr>
      <vt:lpstr>Fråga 39</vt:lpstr>
      <vt:lpstr>Fråga 40 </vt:lpstr>
      <vt:lpstr>Fråga 41</vt:lpstr>
      <vt:lpstr>Fråga 42</vt:lpstr>
      <vt:lpstr>Fråga 43 </vt:lpstr>
      <vt:lpstr>Fråga 44</vt:lpstr>
      <vt:lpstr>Fråga 45</vt:lpstr>
      <vt:lpstr>Fråga 46</vt:lpstr>
      <vt:lpstr>Fråga 47</vt:lpstr>
      <vt:lpstr>Fråga 48</vt:lpstr>
      <vt:lpstr>Fråga 49</vt:lpstr>
      <vt:lpstr>Fråga 50 </vt:lpstr>
      <vt:lpstr>Fråga 51</vt:lpstr>
      <vt:lpstr>Fråga 52</vt:lpstr>
      <vt:lpstr>Fråga 53</vt:lpstr>
      <vt:lpstr>Fråga 54</vt:lpstr>
      <vt:lpstr>Fråga 55</vt:lpstr>
      <vt:lpstr>Fråga 56</vt:lpstr>
      <vt:lpstr>Fråga 56</vt:lpstr>
      <vt:lpstr>Fråga 57</vt:lpstr>
      <vt:lpstr>Fråga 58</vt:lpstr>
      <vt:lpstr>Fråga 59</vt:lpstr>
      <vt:lpstr>Fråga 60</vt:lpstr>
      <vt:lpstr>Fråga 61</vt:lpstr>
      <vt:lpstr>Fråga 62</vt:lpstr>
      <vt:lpstr>Fråga 63</vt:lpstr>
      <vt:lpstr>Fråga 64</vt:lpstr>
      <vt:lpstr>PowerPoint-presentation</vt:lpstr>
      <vt:lpstr>Om klassifikation av komplikationer </vt:lpstr>
      <vt:lpstr>Om klassifikation av komplikationer B: Kapitel 19 kategorier T80-T88 är ”komplikationer” </vt:lpstr>
      <vt:lpstr>Om klassifikation av komplikationer B: Kapitel 19 kategorier T80-T88 är ”komplikationer”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Klassifikationsfrågor</dc:title>
  <dc:creator>Åberg, Anna-Karin</dc:creator>
  <cp:lastModifiedBy>RDK Kassör</cp:lastModifiedBy>
  <cp:revision>57</cp:revision>
  <dcterms:created xsi:type="dcterms:W3CDTF">2024-01-31T10:30:21Z</dcterms:created>
  <dcterms:modified xsi:type="dcterms:W3CDTF">2024-03-22T13:34:35Z</dcterms:modified>
</cp:coreProperties>
</file>